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304" r:id="rId2"/>
    <p:sldId id="257" r:id="rId3"/>
    <p:sldId id="303" r:id="rId4"/>
    <p:sldId id="258" r:id="rId5"/>
    <p:sldId id="259" r:id="rId6"/>
    <p:sldId id="299" r:id="rId7"/>
    <p:sldId id="300" r:id="rId8"/>
    <p:sldId id="261" r:id="rId9"/>
    <p:sldId id="263" r:id="rId10"/>
    <p:sldId id="309" r:id="rId11"/>
    <p:sldId id="308" r:id="rId12"/>
    <p:sldId id="310" r:id="rId13"/>
    <p:sldId id="390" r:id="rId14"/>
    <p:sldId id="312" r:id="rId15"/>
    <p:sldId id="342" r:id="rId16"/>
    <p:sldId id="313" r:id="rId17"/>
    <p:sldId id="401" r:id="rId18"/>
    <p:sldId id="402" r:id="rId19"/>
    <p:sldId id="318" r:id="rId20"/>
    <p:sldId id="317" r:id="rId21"/>
    <p:sldId id="320" r:id="rId22"/>
    <p:sldId id="323" r:id="rId23"/>
    <p:sldId id="327" r:id="rId24"/>
    <p:sldId id="324" r:id="rId25"/>
    <p:sldId id="321" r:id="rId26"/>
    <p:sldId id="326" r:id="rId27"/>
    <p:sldId id="329" r:id="rId28"/>
    <p:sldId id="395" r:id="rId29"/>
    <p:sldId id="370" r:id="rId30"/>
    <p:sldId id="396" r:id="rId31"/>
    <p:sldId id="381" r:id="rId32"/>
    <p:sldId id="379" r:id="rId33"/>
    <p:sldId id="338" r:id="rId34"/>
    <p:sldId id="332" r:id="rId35"/>
    <p:sldId id="333" r:id="rId36"/>
    <p:sldId id="334" r:id="rId37"/>
    <p:sldId id="408" r:id="rId38"/>
    <p:sldId id="418" r:id="rId39"/>
    <p:sldId id="336" r:id="rId40"/>
    <p:sldId id="410" r:id="rId41"/>
    <p:sldId id="411" r:id="rId42"/>
    <p:sldId id="412" r:id="rId43"/>
    <p:sldId id="413" r:id="rId44"/>
    <p:sldId id="414" r:id="rId45"/>
    <p:sldId id="417" r:id="rId46"/>
    <p:sldId id="415" r:id="rId47"/>
    <p:sldId id="341" r:id="rId48"/>
    <p:sldId id="416" r:id="rId49"/>
    <p:sldId id="351" r:id="rId50"/>
    <p:sldId id="349" r:id="rId51"/>
    <p:sldId id="399" r:id="rId52"/>
    <p:sldId id="394" r:id="rId53"/>
    <p:sldId id="393" r:id="rId54"/>
    <p:sldId id="392" r:id="rId55"/>
    <p:sldId id="419" r:id="rId56"/>
  </p:sldIdLst>
  <p:sldSz cx="10693400" cy="7562850"/>
  <p:notesSz cx="10693400" cy="756285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52CF877C-50A3-404E-93DC-0C19125F92DF}">
          <p14:sldIdLst>
            <p14:sldId id="304"/>
            <p14:sldId id="257"/>
            <p14:sldId id="303"/>
            <p14:sldId id="258"/>
            <p14:sldId id="259"/>
            <p14:sldId id="299"/>
            <p14:sldId id="300"/>
            <p14:sldId id="261"/>
            <p14:sldId id="263"/>
            <p14:sldId id="309"/>
            <p14:sldId id="308"/>
            <p14:sldId id="310"/>
            <p14:sldId id="390"/>
            <p14:sldId id="312"/>
            <p14:sldId id="342"/>
            <p14:sldId id="313"/>
            <p14:sldId id="401"/>
            <p14:sldId id="402"/>
            <p14:sldId id="318"/>
            <p14:sldId id="317"/>
            <p14:sldId id="320"/>
            <p14:sldId id="323"/>
            <p14:sldId id="327"/>
            <p14:sldId id="324"/>
            <p14:sldId id="321"/>
            <p14:sldId id="326"/>
            <p14:sldId id="329"/>
            <p14:sldId id="395"/>
            <p14:sldId id="370"/>
            <p14:sldId id="396"/>
            <p14:sldId id="381"/>
            <p14:sldId id="379"/>
            <p14:sldId id="338"/>
            <p14:sldId id="332"/>
            <p14:sldId id="333"/>
            <p14:sldId id="334"/>
            <p14:sldId id="408"/>
            <p14:sldId id="418"/>
            <p14:sldId id="336"/>
            <p14:sldId id="410"/>
            <p14:sldId id="411"/>
            <p14:sldId id="412"/>
            <p14:sldId id="413"/>
            <p14:sldId id="414"/>
            <p14:sldId id="417"/>
            <p14:sldId id="415"/>
            <p14:sldId id="341"/>
            <p14:sldId id="416"/>
            <p14:sldId id="351"/>
            <p14:sldId id="349"/>
            <p14:sldId id="399"/>
            <p14:sldId id="394"/>
            <p14:sldId id="393"/>
            <p14:sldId id="392"/>
            <p14:sldId id="419"/>
          </p14:sldIdLst>
        </p14:section>
        <p14:section name="Başlıksız Bölüm" id="{873D31EC-329E-4205-AAC7-20500BEBEC47}">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236555"/>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35" autoAdjust="0"/>
  </p:normalViewPr>
  <p:slideViewPr>
    <p:cSldViewPr>
      <p:cViewPr varScale="1">
        <p:scale>
          <a:sx n="89" d="100"/>
          <a:sy n="89" d="100"/>
        </p:scale>
        <p:origin x="1812" y="10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Elektrik Tüketim 2025-2026</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Elektrik!$B$4</c:f>
              <c:strCache>
                <c:ptCount val="1"/>
                <c:pt idx="0">
                  <c:v>2025</c:v>
                </c:pt>
              </c:strCache>
              <c:extLst xmlns:c15="http://schemas.microsoft.com/office/drawing/2012/chart"/>
            </c:strRef>
          </c:tx>
          <c:spPr>
            <a:solidFill>
              <a:schemeClr val="accent1"/>
            </a:solidFill>
            <a:ln>
              <a:noFill/>
            </a:ln>
            <a:effectLst/>
          </c:spPr>
          <c:invertIfNegative val="0"/>
          <c:cat>
            <c:strRef>
              <c:f>Elektrik!$A$5:$A$16</c:f>
              <c:strCache>
                <c:ptCount val="12"/>
                <c:pt idx="0">
                  <c:v>Ocak</c:v>
                </c:pt>
                <c:pt idx="1">
                  <c:v>Şubat</c:v>
                </c:pt>
                <c:pt idx="2">
                  <c:v>Mart</c:v>
                </c:pt>
                <c:pt idx="3">
                  <c:v>Nisan</c:v>
                </c:pt>
                <c:pt idx="4">
                  <c:v>Mayıs</c:v>
                </c:pt>
                <c:pt idx="5">
                  <c:v>Haziran</c:v>
                </c:pt>
                <c:pt idx="6">
                  <c:v>Temmuz</c:v>
                </c:pt>
                <c:pt idx="7">
                  <c:v>Ağustos</c:v>
                </c:pt>
                <c:pt idx="8">
                  <c:v>Eylül</c:v>
                </c:pt>
                <c:pt idx="9">
                  <c:v>Ekim</c:v>
                </c:pt>
                <c:pt idx="10">
                  <c:v>Kasım</c:v>
                </c:pt>
                <c:pt idx="11">
                  <c:v>Aralık</c:v>
                </c:pt>
              </c:strCache>
              <c:extLst xmlns:c15="http://schemas.microsoft.com/office/drawing/2012/chart"/>
            </c:strRef>
          </c:cat>
          <c:val>
            <c:numRef>
              <c:f>Elektrik!$B$5:$B$16</c:f>
              <c:numCache>
                <c:formatCode>#,##0.00</c:formatCode>
                <c:ptCount val="12"/>
                <c:pt idx="0">
                  <c:v>15978.84</c:v>
                </c:pt>
                <c:pt idx="1">
                  <c:v>15050.94</c:v>
                </c:pt>
                <c:pt idx="2">
                  <c:v>28802.19</c:v>
                </c:pt>
                <c:pt idx="3">
                  <c:v>89844.3</c:v>
                </c:pt>
                <c:pt idx="4">
                  <c:v>187770.69</c:v>
                </c:pt>
                <c:pt idx="5">
                  <c:v>271284.3</c:v>
                </c:pt>
                <c:pt idx="6">
                  <c:v>321917.40000000002</c:v>
                </c:pt>
                <c:pt idx="7">
                  <c:v>350806.95</c:v>
                </c:pt>
                <c:pt idx="8">
                  <c:v>283738.14</c:v>
                </c:pt>
                <c:pt idx="9">
                  <c:v>192303.03</c:v>
                </c:pt>
                <c:pt idx="10">
                  <c:v>68829.899999999994</c:v>
                </c:pt>
                <c:pt idx="11">
                  <c:v>16845.400000000001</c:v>
                </c:pt>
              </c:numCache>
              <c:extLst xmlns:c15="http://schemas.microsoft.com/office/drawing/2012/chart"/>
            </c:numRef>
          </c:val>
          <c:extLst xmlns:c15="http://schemas.microsoft.com/office/drawing/2012/chart">
            <c:ext xmlns:c16="http://schemas.microsoft.com/office/drawing/2014/chart" uri="{C3380CC4-5D6E-409C-BE32-E72D297353CC}">
              <c16:uniqueId val="{00000000-5B55-44D0-866B-BC500A65F68B}"/>
            </c:ext>
          </c:extLst>
        </c:ser>
        <c:ser>
          <c:idx val="1"/>
          <c:order val="1"/>
          <c:tx>
            <c:strRef>
              <c:f>Elektrik!$C$4</c:f>
              <c:strCache>
                <c:ptCount val="1"/>
                <c:pt idx="0">
                  <c:v>2026</c:v>
                </c:pt>
              </c:strCache>
              <c:extLst xmlns:c15="http://schemas.microsoft.com/office/drawing/2012/chart"/>
            </c:strRef>
          </c:tx>
          <c:spPr>
            <a:solidFill>
              <a:schemeClr val="accent2"/>
            </a:solidFill>
            <a:ln>
              <a:noFill/>
            </a:ln>
            <a:effectLst/>
          </c:spPr>
          <c:invertIfNegative val="0"/>
          <c:cat>
            <c:strRef>
              <c:f>Elektrik!$A$5:$A$16</c:f>
              <c:strCache>
                <c:ptCount val="12"/>
                <c:pt idx="0">
                  <c:v>Ocak</c:v>
                </c:pt>
                <c:pt idx="1">
                  <c:v>Şubat</c:v>
                </c:pt>
                <c:pt idx="2">
                  <c:v>Mart</c:v>
                </c:pt>
                <c:pt idx="3">
                  <c:v>Nisan</c:v>
                </c:pt>
                <c:pt idx="4">
                  <c:v>Mayıs</c:v>
                </c:pt>
                <c:pt idx="5">
                  <c:v>Haziran</c:v>
                </c:pt>
                <c:pt idx="6">
                  <c:v>Temmuz</c:v>
                </c:pt>
                <c:pt idx="7">
                  <c:v>Ağustos</c:v>
                </c:pt>
                <c:pt idx="8">
                  <c:v>Eylül</c:v>
                </c:pt>
                <c:pt idx="9">
                  <c:v>Ekim</c:v>
                </c:pt>
                <c:pt idx="10">
                  <c:v>Kasım</c:v>
                </c:pt>
                <c:pt idx="11">
                  <c:v>Aralık</c:v>
                </c:pt>
              </c:strCache>
              <c:extLst xmlns:c15="http://schemas.microsoft.com/office/drawing/2012/chart"/>
            </c:strRef>
          </c:cat>
          <c:val>
            <c:numRef>
              <c:f>Elektrik!$C$5:$C$16</c:f>
              <c:numCache>
                <c:formatCode>#,##0.00</c:formatCode>
                <c:ptCount val="12"/>
                <c:pt idx="0">
                  <c:v>15415.08</c:v>
                </c:pt>
                <c:pt idx="1">
                  <c:v>15458.85</c:v>
                </c:pt>
                <c:pt idx="2">
                  <c:v>18376.63</c:v>
                </c:pt>
                <c:pt idx="3">
                  <c:v>44422.559999999998</c:v>
                </c:pt>
                <c:pt idx="4">
                  <c:v>145722.66</c:v>
                </c:pt>
              </c:numCache>
              <c:extLst xmlns:c15="http://schemas.microsoft.com/office/drawing/2012/chart"/>
            </c:numRef>
          </c:val>
          <c:extLst xmlns:c15="http://schemas.microsoft.com/office/drawing/2012/chart">
            <c:ext xmlns:c16="http://schemas.microsoft.com/office/drawing/2014/chart" uri="{C3380CC4-5D6E-409C-BE32-E72D297353CC}">
              <c16:uniqueId val="{00000001-5B55-44D0-866B-BC500A65F68B}"/>
            </c:ext>
          </c:extLst>
        </c:ser>
        <c:dLbls>
          <c:showLegendKey val="0"/>
          <c:showVal val="0"/>
          <c:showCatName val="0"/>
          <c:showSerName val="0"/>
          <c:showPercent val="0"/>
          <c:showBubbleSize val="0"/>
        </c:dLbls>
        <c:gapWidth val="219"/>
        <c:overlap val="-27"/>
        <c:axId val="-880232656"/>
        <c:axId val="-880235376"/>
        <c:extLst>
          <c:ext xmlns:c15="http://schemas.microsoft.com/office/drawing/2012/chart" uri="{02D57815-91ED-43cb-92C2-25804820EDAC}">
            <c15:filteredBarSeries>
              <c15:ser>
                <c:idx val="2"/>
                <c:order val="2"/>
                <c:tx>
                  <c:strRef>
                    <c:extLst>
                      <c:ext uri="{02D57815-91ED-43cb-92C2-25804820EDAC}">
                        <c15:formulaRef>
                          <c15:sqref>Elektrik!#REF!</c15:sqref>
                        </c15:formulaRef>
                      </c:ext>
                    </c:extLst>
                    <c:strCache>
                      <c:ptCount val="1"/>
                      <c:pt idx="0">
                        <c:v>#REF!</c:v>
                      </c:pt>
                    </c:strCache>
                  </c:strRef>
                </c:tx>
                <c:spPr>
                  <a:solidFill>
                    <a:schemeClr val="accent3"/>
                  </a:solidFill>
                  <a:ln>
                    <a:noFill/>
                  </a:ln>
                  <a:effectLst/>
                </c:spPr>
                <c:invertIfNegative val="0"/>
                <c:val>
                  <c:numRef>
                    <c:extLst>
                      <c:ext uri="{02D57815-91ED-43cb-92C2-25804820EDAC}">
                        <c15:formulaRef>
                          <c15:sqref>Elektrik!#REF!</c15:sqref>
                        </c15:formulaRef>
                      </c:ext>
                    </c:extLst>
                    <c:numCache>
                      <c:formatCode>General</c:formatCode>
                      <c:ptCount val="1"/>
                      <c:pt idx="0">
                        <c:v>1</c:v>
                      </c:pt>
                    </c:numCache>
                  </c:numRef>
                </c:val>
                <c:extLst>
                  <c:ext xmlns:c16="http://schemas.microsoft.com/office/drawing/2014/chart" uri="{C3380CC4-5D6E-409C-BE32-E72D297353CC}">
                    <c16:uniqueId val="{00000002-5B55-44D0-866B-BC500A65F68B}"/>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Elektrik!#REF!</c15:sqref>
                        </c15:formulaRef>
                      </c:ext>
                    </c:extLst>
                    <c:strCache>
                      <c:ptCount val="1"/>
                      <c:pt idx="0">
                        <c:v>#REF!</c:v>
                      </c:pt>
                    </c:strCache>
                  </c:strRef>
                </c:tx>
                <c:spPr>
                  <a:solidFill>
                    <a:schemeClr val="accent4"/>
                  </a:solidFill>
                  <a:ln>
                    <a:noFill/>
                  </a:ln>
                  <a:effectLst/>
                </c:spPr>
                <c:invertIfNegative val="0"/>
                <c:val>
                  <c:numRef>
                    <c:extLst xmlns:c15="http://schemas.microsoft.com/office/drawing/2012/chart">
                      <c:ext xmlns:c15="http://schemas.microsoft.com/office/drawing/2012/chart" uri="{02D57815-91ED-43cb-92C2-25804820EDAC}">
                        <c15:formulaRef>
                          <c15:sqref>Elektrik!#REF!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5B55-44D0-866B-BC500A65F68B}"/>
                  </c:ext>
                </c:extLst>
              </c15:ser>
            </c15:filteredBarSeries>
          </c:ext>
        </c:extLst>
      </c:barChart>
      <c:catAx>
        <c:axId val="-880232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880235376"/>
        <c:crosses val="autoZero"/>
        <c:auto val="1"/>
        <c:lblAlgn val="ctr"/>
        <c:lblOffset val="100"/>
        <c:noMultiLvlLbl val="0"/>
      </c:catAx>
      <c:valAx>
        <c:axId val="-8802353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880232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LNG Tüketim</a:t>
            </a:r>
            <a:r>
              <a:rPr lang="tr-TR" baseline="0"/>
              <a:t> 2025-2026</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LNG!$B$4</c:f>
              <c:strCache>
                <c:ptCount val="1"/>
                <c:pt idx="0">
                  <c:v>2025</c:v>
                </c:pt>
              </c:strCache>
              <c:extLst xmlns:c15="http://schemas.microsoft.com/office/drawing/2012/chart"/>
            </c:strRef>
          </c:tx>
          <c:spPr>
            <a:solidFill>
              <a:schemeClr val="accent1"/>
            </a:solidFill>
            <a:ln>
              <a:noFill/>
            </a:ln>
            <a:effectLst/>
          </c:spPr>
          <c:invertIfNegative val="0"/>
          <c:cat>
            <c:strRef>
              <c:f>LNG!$A$5:$A$16</c:f>
              <c:strCache>
                <c:ptCount val="12"/>
                <c:pt idx="0">
                  <c:v>Ocak</c:v>
                </c:pt>
                <c:pt idx="1">
                  <c:v>Şubat</c:v>
                </c:pt>
                <c:pt idx="2">
                  <c:v>Mart</c:v>
                </c:pt>
                <c:pt idx="3">
                  <c:v>Nisan</c:v>
                </c:pt>
                <c:pt idx="4">
                  <c:v>Mayıs</c:v>
                </c:pt>
                <c:pt idx="5">
                  <c:v>Haziran</c:v>
                </c:pt>
                <c:pt idx="6">
                  <c:v>Temmuz</c:v>
                </c:pt>
                <c:pt idx="7">
                  <c:v>Ağustos</c:v>
                </c:pt>
                <c:pt idx="8">
                  <c:v>Eylül</c:v>
                </c:pt>
                <c:pt idx="9">
                  <c:v>Ekim</c:v>
                </c:pt>
                <c:pt idx="10">
                  <c:v>Kasım</c:v>
                </c:pt>
                <c:pt idx="11">
                  <c:v>Aralık</c:v>
                </c:pt>
              </c:strCache>
              <c:extLst xmlns:c15="http://schemas.microsoft.com/office/drawing/2012/chart"/>
            </c:strRef>
          </c:cat>
          <c:val>
            <c:numRef>
              <c:f>LNG!$B$5:$B$16</c:f>
              <c:numCache>
                <c:formatCode>General</c:formatCode>
                <c:ptCount val="12"/>
                <c:pt idx="0">
                  <c:v>0</c:v>
                </c:pt>
                <c:pt idx="1">
                  <c:v>0</c:v>
                </c:pt>
                <c:pt idx="2">
                  <c:v>0</c:v>
                </c:pt>
                <c:pt idx="3">
                  <c:v>29015.279999999999</c:v>
                </c:pt>
                <c:pt idx="4">
                  <c:v>44805.04</c:v>
                </c:pt>
                <c:pt idx="5">
                  <c:v>25163.599999999999</c:v>
                </c:pt>
                <c:pt idx="6">
                  <c:v>32930.800000000003</c:v>
                </c:pt>
                <c:pt idx="7">
                  <c:v>27036.240000000002</c:v>
                </c:pt>
                <c:pt idx="8">
                  <c:v>29291.919999999998</c:v>
                </c:pt>
                <c:pt idx="9">
                  <c:v>15310.96</c:v>
                </c:pt>
              </c:numCache>
              <c:extLst xmlns:c15="http://schemas.microsoft.com/office/drawing/2012/chart"/>
            </c:numRef>
          </c:val>
          <c:extLst xmlns:c15="http://schemas.microsoft.com/office/drawing/2012/chart">
            <c:ext xmlns:c16="http://schemas.microsoft.com/office/drawing/2014/chart" uri="{C3380CC4-5D6E-409C-BE32-E72D297353CC}">
              <c16:uniqueId val="{00000000-0B62-42EB-8D91-69AA59250B15}"/>
            </c:ext>
          </c:extLst>
        </c:ser>
        <c:ser>
          <c:idx val="1"/>
          <c:order val="1"/>
          <c:tx>
            <c:strRef>
              <c:f>LNG!$C$4</c:f>
              <c:strCache>
                <c:ptCount val="1"/>
                <c:pt idx="0">
                  <c:v>2026</c:v>
                </c:pt>
              </c:strCache>
              <c:extLst xmlns:c15="http://schemas.microsoft.com/office/drawing/2012/chart"/>
            </c:strRef>
          </c:tx>
          <c:spPr>
            <a:solidFill>
              <a:schemeClr val="accent2"/>
            </a:solidFill>
            <a:ln>
              <a:noFill/>
            </a:ln>
            <a:effectLst/>
          </c:spPr>
          <c:invertIfNegative val="0"/>
          <c:cat>
            <c:strRef>
              <c:f>LNG!$A$5:$A$16</c:f>
              <c:strCache>
                <c:ptCount val="12"/>
                <c:pt idx="0">
                  <c:v>Ocak</c:v>
                </c:pt>
                <c:pt idx="1">
                  <c:v>Şubat</c:v>
                </c:pt>
                <c:pt idx="2">
                  <c:v>Mart</c:v>
                </c:pt>
                <c:pt idx="3">
                  <c:v>Nisan</c:v>
                </c:pt>
                <c:pt idx="4">
                  <c:v>Mayıs</c:v>
                </c:pt>
                <c:pt idx="5">
                  <c:v>Haziran</c:v>
                </c:pt>
                <c:pt idx="6">
                  <c:v>Temmuz</c:v>
                </c:pt>
                <c:pt idx="7">
                  <c:v>Ağustos</c:v>
                </c:pt>
                <c:pt idx="8">
                  <c:v>Eylül</c:v>
                </c:pt>
                <c:pt idx="9">
                  <c:v>Ekim</c:v>
                </c:pt>
                <c:pt idx="10">
                  <c:v>Kasım</c:v>
                </c:pt>
                <c:pt idx="11">
                  <c:v>Aralık</c:v>
                </c:pt>
              </c:strCache>
              <c:extLst xmlns:c15="http://schemas.microsoft.com/office/drawing/2012/chart"/>
            </c:strRef>
          </c:cat>
          <c:val>
            <c:numRef>
              <c:f>LNG!$C$5:$C$16</c:f>
              <c:numCache>
                <c:formatCode>General</c:formatCode>
                <c:ptCount val="12"/>
                <c:pt idx="0">
                  <c:v>0</c:v>
                </c:pt>
                <c:pt idx="1">
                  <c:v>0</c:v>
                </c:pt>
                <c:pt idx="2">
                  <c:v>0</c:v>
                </c:pt>
                <c:pt idx="3">
                  <c:v>39366.94</c:v>
                </c:pt>
                <c:pt idx="4">
                  <c:v>34609.599999999999</c:v>
                </c:pt>
              </c:numCache>
              <c:extLst xmlns:c15="http://schemas.microsoft.com/office/drawing/2012/chart"/>
            </c:numRef>
          </c:val>
          <c:extLst xmlns:c15="http://schemas.microsoft.com/office/drawing/2012/chart">
            <c:ext xmlns:c16="http://schemas.microsoft.com/office/drawing/2014/chart" uri="{C3380CC4-5D6E-409C-BE32-E72D297353CC}">
              <c16:uniqueId val="{00000001-0B62-42EB-8D91-69AA59250B15}"/>
            </c:ext>
          </c:extLst>
        </c:ser>
        <c:dLbls>
          <c:showLegendKey val="0"/>
          <c:showVal val="0"/>
          <c:showCatName val="0"/>
          <c:showSerName val="0"/>
          <c:showPercent val="0"/>
          <c:showBubbleSize val="0"/>
        </c:dLbls>
        <c:gapWidth val="219"/>
        <c:overlap val="-27"/>
        <c:axId val="-880237008"/>
        <c:axId val="-880240816"/>
        <c:extLst>
          <c:ext xmlns:c15="http://schemas.microsoft.com/office/drawing/2012/chart" uri="{02D57815-91ED-43cb-92C2-25804820EDAC}">
            <c15:filteredBarSeries>
              <c15:ser>
                <c:idx val="2"/>
                <c:order val="2"/>
                <c:tx>
                  <c:strRef>
                    <c:extLst>
                      <c:ext uri="{02D57815-91ED-43cb-92C2-25804820EDAC}">
                        <c15:formulaRef>
                          <c15:sqref>LNG!#REF!</c15:sqref>
                        </c15:formulaRef>
                      </c:ext>
                    </c:extLst>
                    <c:strCache>
                      <c:ptCount val="1"/>
                      <c:pt idx="0">
                        <c:v>#REF!</c:v>
                      </c:pt>
                    </c:strCache>
                  </c:strRef>
                </c:tx>
                <c:spPr>
                  <a:solidFill>
                    <a:schemeClr val="accent3"/>
                  </a:solidFill>
                  <a:ln>
                    <a:noFill/>
                  </a:ln>
                  <a:effectLst/>
                </c:spPr>
                <c:invertIfNegative val="0"/>
                <c:val>
                  <c:numRef>
                    <c:extLst>
                      <c:ext uri="{02D57815-91ED-43cb-92C2-25804820EDAC}">
                        <c15:formulaRef>
                          <c15:sqref>LNG!#REF!</c15:sqref>
                        </c15:formulaRef>
                      </c:ext>
                    </c:extLst>
                    <c:numCache>
                      <c:formatCode>General</c:formatCode>
                      <c:ptCount val="1"/>
                      <c:pt idx="0">
                        <c:v>1</c:v>
                      </c:pt>
                    </c:numCache>
                  </c:numRef>
                </c:val>
                <c:extLst>
                  <c:ext xmlns:c16="http://schemas.microsoft.com/office/drawing/2014/chart" uri="{C3380CC4-5D6E-409C-BE32-E72D297353CC}">
                    <c16:uniqueId val="{00000002-0B62-42EB-8D91-69AA59250B1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LNG!#REF!</c15:sqref>
                        </c15:formulaRef>
                      </c:ext>
                    </c:extLst>
                    <c:strCache>
                      <c:ptCount val="1"/>
                      <c:pt idx="0">
                        <c:v>#REF!</c:v>
                      </c:pt>
                    </c:strCache>
                  </c:strRef>
                </c:tx>
                <c:spPr>
                  <a:solidFill>
                    <a:schemeClr val="accent4"/>
                  </a:solidFill>
                  <a:ln>
                    <a:noFill/>
                  </a:ln>
                  <a:effectLst/>
                </c:spPr>
                <c:invertIfNegative val="0"/>
                <c:val>
                  <c:numRef>
                    <c:extLst xmlns:c15="http://schemas.microsoft.com/office/drawing/2012/chart">
                      <c:ext xmlns:c15="http://schemas.microsoft.com/office/drawing/2012/chart" uri="{02D57815-91ED-43cb-92C2-25804820EDAC}">
                        <c15:formulaRef>
                          <c15:sqref>LNG!#REF!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0B62-42EB-8D91-69AA59250B15}"/>
                  </c:ext>
                </c:extLst>
              </c15:ser>
            </c15:filteredBarSeries>
          </c:ext>
        </c:extLst>
      </c:barChart>
      <c:catAx>
        <c:axId val="-88023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880240816"/>
        <c:crosses val="autoZero"/>
        <c:auto val="1"/>
        <c:lblAlgn val="ctr"/>
        <c:lblOffset val="100"/>
        <c:noMultiLvlLbl val="0"/>
      </c:catAx>
      <c:valAx>
        <c:axId val="-88024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880237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F6D2E5B8-8D8E-4AF4-AC88-E0B22B587A28}" type="datetimeFigureOut">
              <a:rPr lang="tr-TR" smtClean="0"/>
              <a:t>23.06.2026</a:t>
            </a:fld>
            <a:endParaRPr lang="tr-TR"/>
          </a:p>
        </p:txBody>
      </p:sp>
      <p:sp>
        <p:nvSpPr>
          <p:cNvPr id="4" name="Slayt Resmi Yer Tutucusu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27CD990B-B42E-467A-9E2E-38FA7002925F}" type="slidenum">
              <a:rPr lang="tr-TR" smtClean="0"/>
              <a:t>‹#›</a:t>
            </a:fld>
            <a:endParaRPr lang="tr-TR"/>
          </a:p>
        </p:txBody>
      </p:sp>
    </p:spTree>
    <p:extLst>
      <p:ext uri="{BB962C8B-B14F-4D97-AF65-F5344CB8AC3E}">
        <p14:creationId xmlns:p14="http://schemas.microsoft.com/office/powerpoint/2010/main" val="2135371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7CD990B-B42E-467A-9E2E-38FA7002925F}" type="slidenum">
              <a:rPr lang="tr-TR" smtClean="0"/>
              <a:t>19</a:t>
            </a:fld>
            <a:endParaRPr lang="tr-TR"/>
          </a:p>
        </p:txBody>
      </p:sp>
    </p:spTree>
    <p:extLst>
      <p:ext uri="{BB962C8B-B14F-4D97-AF65-F5344CB8AC3E}">
        <p14:creationId xmlns:p14="http://schemas.microsoft.com/office/powerpoint/2010/main" val="409607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7CD990B-B42E-467A-9E2E-38FA7002925F}" type="slidenum">
              <a:rPr lang="tr-TR" smtClean="0"/>
              <a:t>37</a:t>
            </a:fld>
            <a:endParaRPr lang="tr-TR"/>
          </a:p>
        </p:txBody>
      </p:sp>
    </p:spTree>
    <p:extLst>
      <p:ext uri="{BB962C8B-B14F-4D97-AF65-F5344CB8AC3E}">
        <p14:creationId xmlns:p14="http://schemas.microsoft.com/office/powerpoint/2010/main" val="404867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7CD990B-B42E-467A-9E2E-38FA7002925F}" type="slidenum">
              <a:rPr lang="tr-TR" smtClean="0"/>
              <a:t>42</a:t>
            </a:fld>
            <a:endParaRPr lang="tr-TR"/>
          </a:p>
        </p:txBody>
      </p:sp>
    </p:spTree>
    <p:extLst>
      <p:ext uri="{BB962C8B-B14F-4D97-AF65-F5344CB8AC3E}">
        <p14:creationId xmlns:p14="http://schemas.microsoft.com/office/powerpoint/2010/main" val="406302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7CD990B-B42E-467A-9E2E-38FA7002925F}" type="slidenum">
              <a:rPr lang="tr-TR" smtClean="0"/>
              <a:t>43</a:t>
            </a:fld>
            <a:endParaRPr lang="tr-TR"/>
          </a:p>
        </p:txBody>
      </p:sp>
    </p:spTree>
    <p:extLst>
      <p:ext uri="{BB962C8B-B14F-4D97-AF65-F5344CB8AC3E}">
        <p14:creationId xmlns:p14="http://schemas.microsoft.com/office/powerpoint/2010/main" val="1102015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7CD990B-B42E-467A-9E2E-38FA7002925F}" type="slidenum">
              <a:rPr lang="tr-TR" smtClean="0"/>
              <a:t>44</a:t>
            </a:fld>
            <a:endParaRPr lang="tr-TR"/>
          </a:p>
        </p:txBody>
      </p:sp>
    </p:spTree>
    <p:extLst>
      <p:ext uri="{BB962C8B-B14F-4D97-AF65-F5344CB8AC3E}">
        <p14:creationId xmlns:p14="http://schemas.microsoft.com/office/powerpoint/2010/main" val="173649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7CD990B-B42E-467A-9E2E-38FA7002925F}" type="slidenum">
              <a:rPr lang="tr-TR" smtClean="0"/>
              <a:t>45</a:t>
            </a:fld>
            <a:endParaRPr lang="tr-TR"/>
          </a:p>
        </p:txBody>
      </p:sp>
    </p:spTree>
    <p:extLst>
      <p:ext uri="{BB962C8B-B14F-4D97-AF65-F5344CB8AC3E}">
        <p14:creationId xmlns:p14="http://schemas.microsoft.com/office/powerpoint/2010/main" val="155869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7CD990B-B42E-467A-9E2E-38FA7002925F}" type="slidenum">
              <a:rPr lang="tr-TR" smtClean="0"/>
              <a:t>46</a:t>
            </a:fld>
            <a:endParaRPr lang="tr-TR"/>
          </a:p>
        </p:txBody>
      </p:sp>
    </p:spTree>
    <p:extLst>
      <p:ext uri="{BB962C8B-B14F-4D97-AF65-F5344CB8AC3E}">
        <p14:creationId xmlns:p14="http://schemas.microsoft.com/office/powerpoint/2010/main" val="3067917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7CD990B-B42E-467A-9E2E-38FA7002925F}" type="slidenum">
              <a:rPr lang="tr-TR" smtClean="0"/>
              <a:t>48</a:t>
            </a:fld>
            <a:endParaRPr lang="tr-TR"/>
          </a:p>
        </p:txBody>
      </p:sp>
    </p:spTree>
    <p:extLst>
      <p:ext uri="{BB962C8B-B14F-4D97-AF65-F5344CB8AC3E}">
        <p14:creationId xmlns:p14="http://schemas.microsoft.com/office/powerpoint/2010/main" val="190990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4670" y="302514"/>
            <a:ext cx="9624060" cy="121005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6/23/2026</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6.png"/><Relationship Id="rId7"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chart" Target="../charts/char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chart" Target="../charts/char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jpe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1.jp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6.png"/><Relationship Id="rId7"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3.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6.png"/><Relationship Id="rId7"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6.png"/><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62.jpe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3.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64.jpe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66.jpeg"/><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16.pn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8.jpeg"/><Relationship Id="rId11" Type="http://schemas.openxmlformats.org/officeDocument/2006/relationships/image" Target="../media/image3.pn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png"/><Relationship Id="rId9"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5.jp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74.jpg"/><Relationship Id="rId5" Type="http://schemas.openxmlformats.org/officeDocument/2006/relationships/image" Target="../media/image3.pn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81.pn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83.jpg"/><Relationship Id="rId4" Type="http://schemas.openxmlformats.org/officeDocument/2006/relationships/image" Target="../media/image82.jp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62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ranada Red Anasayfa Banner">
            <a:extLst>
              <a:ext uri="{FF2B5EF4-FFF2-40B4-BE49-F238E27FC236}">
                <a16:creationId xmlns:a16="http://schemas.microsoft.com/office/drawing/2014/main" id="{3DFB4DA3-CCE7-FED7-03B6-0C252AF5CC10}"/>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l="10589" r="9878" b="1"/>
          <a:stretch>
            <a:fillRect/>
          </a:stretch>
        </p:blipFill>
        <p:spPr bwMode="auto">
          <a:xfrm>
            <a:off x="-1327" y="0"/>
            <a:ext cx="10693379" cy="756284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65946" y="461888"/>
            <a:ext cx="161341" cy="617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59" name="Rectangle 205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7844" y="3574325"/>
            <a:ext cx="9215038" cy="2016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etin kutusu 3">
            <a:extLst>
              <a:ext uri="{FF2B5EF4-FFF2-40B4-BE49-F238E27FC236}">
                <a16:creationId xmlns:a16="http://schemas.microsoft.com/office/drawing/2014/main" id="{CDBA07E3-B795-16D3-B736-76B284C980F8}"/>
              </a:ext>
            </a:extLst>
          </p:cNvPr>
          <p:cNvSpPr txBox="1"/>
          <p:nvPr/>
        </p:nvSpPr>
        <p:spPr>
          <a:xfrm>
            <a:off x="737844" y="3862095"/>
            <a:ext cx="9215038" cy="294447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solidFill>
                  <a:schemeClr val="bg1"/>
                </a:solidFill>
              </a:rPr>
              <a:t>GRANADA LUXURY </a:t>
            </a:r>
            <a:r>
              <a:rPr lang="tr-TR" sz="2000" dirty="0">
                <a:solidFill>
                  <a:schemeClr val="bg1"/>
                </a:solidFill>
              </a:rPr>
              <a:t>RED</a:t>
            </a:r>
            <a:r>
              <a:rPr lang="en-US" sz="2000" dirty="0">
                <a:solidFill>
                  <a:schemeClr val="bg1"/>
                </a:solidFill>
              </a:rPr>
              <a:t> HOTEL</a:t>
            </a:r>
          </a:p>
          <a:p>
            <a:pPr indent="-228600">
              <a:lnSpc>
                <a:spcPct val="90000"/>
              </a:lnSpc>
              <a:spcAft>
                <a:spcPts val="600"/>
              </a:spcAft>
              <a:buFont typeface="Arial" panose="020B0604020202020204" pitchFamily="34" charset="0"/>
              <a:buChar char="•"/>
            </a:pPr>
            <a:endParaRPr lang="en-US" sz="2000" dirty="0">
              <a:solidFill>
                <a:schemeClr val="bg1"/>
              </a:solidFill>
            </a:endParaRPr>
          </a:p>
        </p:txBody>
      </p:sp>
      <p:sp>
        <p:nvSpPr>
          <p:cNvPr id="5" name="Metin kutusu 4">
            <a:extLst>
              <a:ext uri="{FF2B5EF4-FFF2-40B4-BE49-F238E27FC236}">
                <a16:creationId xmlns:a16="http://schemas.microsoft.com/office/drawing/2014/main" id="{4509AFE3-FF1D-094D-8A35-A17DA4C22C92}"/>
              </a:ext>
            </a:extLst>
          </p:cNvPr>
          <p:cNvSpPr txBox="1"/>
          <p:nvPr/>
        </p:nvSpPr>
        <p:spPr>
          <a:xfrm>
            <a:off x="1353621" y="4240990"/>
            <a:ext cx="4387192" cy="369332"/>
          </a:xfrm>
          <a:prstGeom prst="rect">
            <a:avLst/>
          </a:prstGeom>
          <a:noFill/>
        </p:spPr>
        <p:txBody>
          <a:bodyPr wrap="square" rtlCol="0">
            <a:spAutoFit/>
          </a:bodyPr>
          <a:lstStyle/>
          <a:p>
            <a:pPr>
              <a:spcAft>
                <a:spcPts val="600"/>
              </a:spcAft>
            </a:pPr>
            <a:r>
              <a:rPr lang="tr-TR" dirty="0">
                <a:solidFill>
                  <a:schemeClr val="bg1"/>
                </a:solidFill>
              </a:rPr>
              <a:t>SÜRDÜRÜLEBİLİRLİK RAPORU</a:t>
            </a:r>
          </a:p>
        </p:txBody>
      </p:sp>
    </p:spTree>
    <p:extLst>
      <p:ext uri="{BB962C8B-B14F-4D97-AF65-F5344CB8AC3E}">
        <p14:creationId xmlns:p14="http://schemas.microsoft.com/office/powerpoint/2010/main" val="39870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8158" y="2943225"/>
            <a:ext cx="1920144" cy="46128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6782"/>
            <a:ext cx="2146300" cy="3397881"/>
            <a:chOff x="0" y="0"/>
            <a:chExt cx="2146300" cy="3397881"/>
          </a:xfrm>
        </p:grpSpPr>
        <p:sp>
          <p:nvSpPr>
            <p:cNvPr id="14" name="object 14"/>
            <p:cNvSpPr/>
            <p:nvPr/>
          </p:nvSpPr>
          <p:spPr>
            <a:xfrm>
              <a:off x="0" y="0"/>
              <a:ext cx="1911985" cy="2557977"/>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1" y="2479243"/>
              <a:ext cx="2146299" cy="533400"/>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POLİTİKALAR</a:t>
              </a:r>
              <a:endParaRPr dirty="0"/>
            </a:p>
          </p:txBody>
        </p:sp>
        <p:sp>
          <p:nvSpPr>
            <p:cNvPr id="16" name="object 16"/>
            <p:cNvSpPr/>
            <p:nvPr/>
          </p:nvSpPr>
          <p:spPr>
            <a:xfrm>
              <a:off x="1903681" y="3012643"/>
              <a:ext cx="234459"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138140" y="970607"/>
            <a:ext cx="8313960" cy="6233438"/>
          </a:xfrm>
          <a:prstGeom prst="rect">
            <a:avLst/>
          </a:prstGeom>
          <a:noFill/>
        </p:spPr>
        <p:txBody>
          <a:bodyPr wrap="square" rtlCol="0">
            <a:spAutoFit/>
          </a:bodyPr>
          <a:lstStyle/>
          <a:p>
            <a:pPr marL="342900" marR="546100" algn="just">
              <a:lnSpc>
                <a:spcPct val="150000"/>
              </a:lnSpc>
              <a:spcAft>
                <a:spcPts val="1000"/>
              </a:spcAft>
            </a:pPr>
            <a:r>
              <a:rPr lang="en-US" sz="1400" dirty="0">
                <a:effectLst/>
                <a:latin typeface="Arial" panose="020B0604020202020204" pitchFamily="34" charset="0"/>
                <a:ea typeface="Calibri" panose="020F0502020204030204" pitchFamily="34" charset="0"/>
                <a:cs typeface="Arial" panose="020B0604020202020204" pitchFamily="34" charset="0"/>
              </a:rPr>
              <a:t>Granada Luxury </a:t>
            </a:r>
            <a:r>
              <a:rPr lang="tr-TR" sz="1400" dirty="0">
                <a:latin typeface="Arial" panose="020B0604020202020204" pitchFamily="34" charset="0"/>
                <a:ea typeface="Calibri" panose="020F0502020204030204" pitchFamily="34" charset="0"/>
                <a:cs typeface="Arial" panose="020B0604020202020204" pitchFamily="34" charset="0"/>
              </a:rPr>
              <a:t>Red</a:t>
            </a:r>
            <a:r>
              <a:rPr lang="en-US" sz="1400" dirty="0">
                <a:effectLst/>
                <a:latin typeface="Arial" panose="020B0604020202020204" pitchFamily="34" charset="0"/>
                <a:ea typeface="Calibri" panose="020F0502020204030204" pitchFamily="34" charset="0"/>
                <a:cs typeface="Arial" panose="020B0604020202020204" pitchFamily="34" charset="0"/>
              </a:rPr>
              <a:t> Hotel </a:t>
            </a:r>
            <a:r>
              <a:rPr lang="en-US" sz="1400" dirty="0" err="1">
                <a:effectLst/>
                <a:latin typeface="Arial" panose="020B0604020202020204" pitchFamily="34" charset="0"/>
                <a:ea typeface="Calibri" panose="020F0502020204030204" pitchFamily="34" charset="0"/>
                <a:cs typeface="Arial" panose="020B0604020202020204" pitchFamily="34" charset="0"/>
              </a:rPr>
              <a:t>olarak</a:t>
            </a:r>
            <a:r>
              <a:rPr lang="tr-TR" sz="1400" dirty="0">
                <a:effectLst/>
                <a:latin typeface="Arial" panose="020B0604020202020204" pitchFamily="34" charset="0"/>
                <a:ea typeface="Calibri" panose="020F0502020204030204" pitchFamily="34" charset="0"/>
                <a:cs typeface="Arial" panose="020B0604020202020204" pitchFamily="34" charset="0"/>
              </a:rPr>
              <a:t> </a:t>
            </a:r>
            <a:r>
              <a:rPr lang="tr-TR" sz="1400" dirty="0">
                <a:latin typeface="Arial" panose="020B0604020202020204" pitchFamily="34" charset="0"/>
                <a:ea typeface="Calibri" panose="020F0502020204030204" pitchFamily="34" charset="0"/>
                <a:cs typeface="Arial" panose="020B0604020202020204" pitchFamily="34" charset="0"/>
              </a:rPr>
              <a:t>;</a:t>
            </a:r>
            <a:r>
              <a:rPr lang="tr-TR" sz="1400" b="1" dirty="0">
                <a:effectLst/>
                <a:latin typeface="Arial" panose="020B0604020202020204" pitchFamily="34" charset="0"/>
                <a:ea typeface="Calibri" panose="020F0502020204030204" pitchFamily="34" charset="0"/>
                <a:cs typeface="Arial" panose="020B0604020202020204" pitchFamily="34" charset="0"/>
              </a:rPr>
              <a:t> </a:t>
            </a:r>
          </a:p>
          <a:p>
            <a:pPr marL="342900" marR="546100" algn="just">
              <a:spcAft>
                <a:spcPts val="1000"/>
              </a:spcAft>
            </a:pPr>
            <a:r>
              <a:rPr lang="tr-TR" sz="1400" dirty="0">
                <a:effectLst/>
                <a:latin typeface="Arial" panose="020B0604020202020204" pitchFamily="34" charset="0"/>
                <a:ea typeface="Calibri" panose="020F0502020204030204" pitchFamily="34" charset="0"/>
                <a:cs typeface="Arial" panose="020B0604020202020204" pitchFamily="34" charset="0"/>
              </a:rPr>
              <a:t>Ana hedefimiz olan en iyi kalitede hizmet vermek için tüm işbirlikçilerimizin desteğine ihtiyaç duyar, aşağıda belirtilen hususlar göz önüne alınarak değerlendirilir ve satın alımlarımız gerçekleştirilir.</a:t>
            </a:r>
          </a:p>
          <a:p>
            <a:pPr marL="628650" marR="546100" indent="-285750" algn="just">
              <a:spcAft>
                <a:spcPts val="1000"/>
              </a:spcAft>
              <a:buFont typeface="Arial" panose="020B0604020202020204" pitchFamily="34" charset="0"/>
              <a:buChar char="•"/>
            </a:pPr>
            <a:r>
              <a:rPr lang="tr-TR" sz="1400" dirty="0">
                <a:effectLst/>
                <a:latin typeface="Arial" panose="020B0604020202020204" pitchFamily="34" charset="0"/>
                <a:ea typeface="Calibri" panose="020F0502020204030204" pitchFamily="34" charset="0"/>
                <a:cs typeface="Arial" panose="020B0604020202020204" pitchFamily="34" charset="0"/>
              </a:rPr>
              <a:t>İşletmemizde elektrikli cihaz alımlarında elektrik kullanım tipinin A-C sınıfı olmasına dikkat etmey</a:t>
            </a:r>
            <a:r>
              <a:rPr lang="tr-TR" sz="1400" dirty="0">
                <a:latin typeface="Arial" panose="020B0604020202020204" pitchFamily="34" charset="0"/>
                <a:ea typeface="Calibri" panose="020F0502020204030204" pitchFamily="34" charset="0"/>
                <a:cs typeface="Arial" panose="020B0604020202020204" pitchFamily="34" charset="0"/>
              </a:rPr>
              <a:t>i,</a:t>
            </a:r>
          </a:p>
          <a:p>
            <a:pPr marL="628650" marR="546100" indent="-285750" algn="just">
              <a:spcAft>
                <a:spcPts val="1000"/>
              </a:spcAft>
              <a:buFont typeface="Arial" panose="020B0604020202020204" pitchFamily="34" charset="0"/>
              <a:buChar char="•"/>
            </a:pPr>
            <a:r>
              <a:rPr lang="tr-TR" sz="1400" dirty="0">
                <a:effectLst/>
                <a:latin typeface="Arial" panose="020B0604020202020204" pitchFamily="34" charset="0"/>
                <a:ea typeface="Calibri" panose="020F0502020204030204" pitchFamily="34" charset="0"/>
                <a:cs typeface="Arial" panose="020B0604020202020204" pitchFamily="34" charset="0"/>
              </a:rPr>
              <a:t>İşletmemizi</a:t>
            </a:r>
            <a:r>
              <a:rPr lang="tr-TR" sz="1400" dirty="0">
                <a:latin typeface="Arial" panose="020B0604020202020204" pitchFamily="34" charset="0"/>
                <a:ea typeface="Calibri" panose="020F0502020204030204" pitchFamily="34" charset="0"/>
                <a:cs typeface="Arial" panose="020B0604020202020204" pitchFamily="34" charset="0"/>
              </a:rPr>
              <a:t>n yaptığı alımlarda öncelikli olarak yerel tedarikçilerin kullanılacağı, şayet yerel tedarikçiler ile diğer tedarikçiler arasında önemli fiyat ve kalite farkı var ise diğerlerini tercih etmeyi,</a:t>
            </a:r>
          </a:p>
          <a:p>
            <a:pPr marL="628650" marR="546100" indent="-285750" algn="just">
              <a:spcAft>
                <a:spcPts val="1000"/>
              </a:spcAft>
              <a:buFont typeface="Arial" panose="020B0604020202020204" pitchFamily="34" charset="0"/>
              <a:buChar char="•"/>
            </a:pPr>
            <a:r>
              <a:rPr lang="tr-TR" sz="1400" dirty="0">
                <a:effectLst/>
                <a:latin typeface="Arial" panose="020B0604020202020204" pitchFamily="34" charset="0"/>
                <a:ea typeface="Calibri" panose="020F0502020204030204" pitchFamily="34" charset="0"/>
                <a:cs typeface="Arial" panose="020B0604020202020204" pitchFamily="34" charset="0"/>
              </a:rPr>
              <a:t>Yöresel ürün ve gelene</a:t>
            </a:r>
            <a:r>
              <a:rPr lang="tr-TR" sz="1400" dirty="0">
                <a:latin typeface="Arial" panose="020B0604020202020204" pitchFamily="34" charset="0"/>
                <a:ea typeface="Calibri" panose="020F0502020204030204" pitchFamily="34" charset="0"/>
                <a:cs typeface="Arial" panose="020B0604020202020204" pitchFamily="34" charset="0"/>
              </a:rPr>
              <a:t>kleri misafirlere tanıtmayı,</a:t>
            </a:r>
          </a:p>
          <a:p>
            <a:pPr marL="628650" marR="546100" indent="-285750" algn="just">
              <a:spcAft>
                <a:spcPts val="1000"/>
              </a:spcAft>
              <a:buFont typeface="Arial" panose="020B0604020202020204" pitchFamily="34" charset="0"/>
              <a:buChar char="•"/>
            </a:pPr>
            <a:r>
              <a:rPr lang="tr-TR" sz="1400" dirty="0">
                <a:latin typeface="Arial" panose="020B0604020202020204" pitchFamily="34" charset="0"/>
                <a:ea typeface="Calibri" panose="020F0502020204030204" pitchFamily="34" charset="0"/>
                <a:cs typeface="Arial" panose="020B0604020202020204" pitchFamily="34" charset="0"/>
              </a:rPr>
              <a:t>Alınacak ürünün çevreye duyarlı ve tasarruflu ürünler olmasına dikkat etmeyi, alımı yapılan bütün ürünlerin kalite standartlarına uygun olmasına dikkat etmeyi, alım yapılan tedarikçiden(ilk alım yapıldığı anda) kalite belgelerini talep etmeyi,</a:t>
            </a:r>
          </a:p>
          <a:p>
            <a:pPr marL="628650" marR="546100" indent="-285750" algn="just">
              <a:spcAft>
                <a:spcPts val="1000"/>
              </a:spcAft>
              <a:buFont typeface="Arial" panose="020B0604020202020204" pitchFamily="34" charset="0"/>
              <a:buChar char="•"/>
            </a:pPr>
            <a:r>
              <a:rPr lang="tr-TR" sz="1400" dirty="0">
                <a:latin typeface="Arial" panose="020B0604020202020204" pitchFamily="34" charset="0"/>
                <a:ea typeface="Calibri" panose="020F0502020204030204" pitchFamily="34" charset="0"/>
                <a:cs typeface="Arial" panose="020B0604020202020204" pitchFamily="34" charset="0"/>
              </a:rPr>
              <a:t>İşletmemize yapılacak olan alımlarda büyük ölçeklerde, büyük ambalajlı geri dönüştürülebilir ve mümkün oldukça az atık çıkaran ürünler tercih etmeyi,</a:t>
            </a:r>
          </a:p>
          <a:p>
            <a:pPr marL="628650" marR="546100" indent="-285750" algn="just">
              <a:spcAft>
                <a:spcPts val="1000"/>
              </a:spcAft>
              <a:buFont typeface="Arial" panose="020B0604020202020204" pitchFamily="34" charset="0"/>
              <a:buChar char="•"/>
            </a:pPr>
            <a:r>
              <a:rPr lang="tr-TR" sz="1400" dirty="0">
                <a:latin typeface="Arial" panose="020B0604020202020204" pitchFamily="34" charset="0"/>
                <a:ea typeface="Calibri" panose="020F0502020204030204" pitchFamily="34" charset="0"/>
                <a:cs typeface="Arial" panose="020B0604020202020204" pitchFamily="34" charset="0"/>
              </a:rPr>
              <a:t>İşletmemize alınacak iklimlendirme cihazlarında çevreye duyarlı gaz kullanan, A sınıfı elektrik tasarrufu sağlayan cihazları tercih etmeyi,</a:t>
            </a:r>
          </a:p>
          <a:p>
            <a:pPr marL="628650" marR="546100" indent="-285750" algn="just">
              <a:spcAft>
                <a:spcPts val="1000"/>
              </a:spcAft>
              <a:buFont typeface="Arial" panose="020B0604020202020204" pitchFamily="34" charset="0"/>
              <a:buChar char="•"/>
            </a:pPr>
            <a:r>
              <a:rPr lang="tr-TR" sz="1400" dirty="0">
                <a:latin typeface="Arial" panose="020B0604020202020204" pitchFamily="34" charset="0"/>
                <a:ea typeface="Calibri" panose="020F0502020204030204" pitchFamily="34" charset="0"/>
                <a:cs typeface="Arial" panose="020B0604020202020204" pitchFamily="34" charset="0"/>
              </a:rPr>
              <a:t>Sürdürülebilir şekilde üretilmiş/sürdürülebilir kaynaklardan sağlanmış, çevre açısından sürdürülebilir ürünleri tercih etmeyi,</a:t>
            </a:r>
          </a:p>
          <a:p>
            <a:pPr marL="628650" marR="546100" indent="-285750" algn="just">
              <a:spcAft>
                <a:spcPts val="1000"/>
              </a:spcAft>
              <a:buFont typeface="Arial" panose="020B0604020202020204" pitchFamily="34" charset="0"/>
              <a:buChar char="•"/>
            </a:pPr>
            <a:r>
              <a:rPr lang="tr-TR" sz="1400" dirty="0">
                <a:latin typeface="Arial" panose="020B0604020202020204" pitchFamily="34" charset="0"/>
                <a:ea typeface="Calibri" panose="020F0502020204030204" pitchFamily="34" charset="0"/>
                <a:cs typeface="Arial" panose="020B0604020202020204" pitchFamily="34" charset="0"/>
              </a:rPr>
              <a:t>Çevre ve enerji konusunda tüm yasal şartlarını yerine getirmiş olan firmalar ile çalışmayı taahhüt ederiz.</a:t>
            </a:r>
            <a:r>
              <a:rPr lang="tr-TR" sz="1400" b="1" dirty="0">
                <a:effectLst/>
                <a:latin typeface="Arial" panose="020B0604020202020204" pitchFamily="34" charset="0"/>
                <a:ea typeface="Calibri" panose="020F0502020204030204" pitchFamily="34" charset="0"/>
                <a:cs typeface="Arial" panose="020B0604020202020204" pitchFamily="34" charset="0"/>
              </a:rPr>
              <a:t> </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4046220" indent="449580" algn="ctr">
              <a:lnSpc>
                <a:spcPct val="115000"/>
              </a:lnSpc>
              <a:spcAft>
                <a:spcPts val="1000"/>
              </a:spcAft>
            </a:pPr>
            <a:r>
              <a:rPr lang="tr-TR" sz="1400" b="1" dirty="0">
                <a:effectLst/>
                <a:latin typeface="Arial" panose="020B0604020202020204" pitchFamily="34" charset="0"/>
                <a:ea typeface="Calibri" panose="020F0502020204030204" pitchFamily="34" charset="0"/>
                <a:cs typeface="Arial" panose="020B0604020202020204" pitchFamily="34" charset="0"/>
              </a:rPr>
              <a:t>İşletme Müdürü</a:t>
            </a: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SATINALMA POLİTİKASI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6" name="Resim 5">
            <a:extLst>
              <a:ext uri="{FF2B5EF4-FFF2-40B4-BE49-F238E27FC236}">
                <a16:creationId xmlns:a16="http://schemas.microsoft.com/office/drawing/2014/main" id="{444A04F2-AD1B-919D-1D55-356A45128564}"/>
              </a:ext>
            </a:extLst>
          </p:cNvPr>
          <p:cNvPicPr>
            <a:picLocks noChangeAspect="1"/>
          </p:cNvPicPr>
          <p:nvPr/>
        </p:nvPicPr>
        <p:blipFill>
          <a:blip r:embed="rId4"/>
          <a:stretch>
            <a:fillRect/>
          </a:stretch>
        </p:blipFill>
        <p:spPr>
          <a:xfrm>
            <a:off x="79780" y="226936"/>
            <a:ext cx="1716741" cy="549552"/>
          </a:xfrm>
          <a:prstGeom prst="rect">
            <a:avLst/>
          </a:prstGeom>
        </p:spPr>
      </p:pic>
    </p:spTree>
    <p:extLst>
      <p:ext uri="{BB962C8B-B14F-4D97-AF65-F5344CB8AC3E}">
        <p14:creationId xmlns:p14="http://schemas.microsoft.com/office/powerpoint/2010/main" val="1290689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0"/>
            <a:ext cx="2070100" cy="3400425"/>
            <a:chOff x="0" y="0"/>
            <a:chExt cx="2070100" cy="3400425"/>
          </a:xfrm>
        </p:grpSpPr>
        <p:sp>
          <p:nvSpPr>
            <p:cNvPr id="14" name="object 14"/>
            <p:cNvSpPr/>
            <p:nvPr/>
          </p:nvSpPr>
          <p:spPr>
            <a:xfrm>
              <a:off x="0" y="0"/>
              <a:ext cx="1911985" cy="2422525"/>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1" y="2421966"/>
              <a:ext cx="2070099" cy="6736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POLİTİKALAR</a:t>
              </a:r>
              <a:endParaRPr dirty="0"/>
            </a:p>
          </p:txBody>
        </p:sp>
        <p:sp>
          <p:nvSpPr>
            <p:cNvPr id="16" name="object 16"/>
            <p:cNvSpPr/>
            <p:nvPr/>
          </p:nvSpPr>
          <p:spPr>
            <a:xfrm>
              <a:off x="1902771" y="3095625"/>
              <a:ext cx="167329" cy="304800"/>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314777" y="1165062"/>
            <a:ext cx="8205162" cy="5935920"/>
          </a:xfrm>
          <a:prstGeom prst="rect">
            <a:avLst/>
          </a:prstGeom>
          <a:noFill/>
        </p:spPr>
        <p:txBody>
          <a:bodyPr wrap="square" rtlCol="0">
            <a:spAutoFit/>
          </a:bodyPr>
          <a:lstStyle/>
          <a:p>
            <a:pPr marL="342900" marR="546100" algn="just">
              <a:lnSpc>
                <a:spcPct val="150000"/>
              </a:lnSpc>
              <a:spcAft>
                <a:spcPts val="1000"/>
              </a:spcAft>
            </a:pPr>
            <a:r>
              <a:rPr lang="en-US" sz="1400" dirty="0">
                <a:effectLst/>
                <a:latin typeface="Arial" panose="020B0604020202020204" pitchFamily="34" charset="0"/>
                <a:ea typeface="Calibri" panose="020F0502020204030204" pitchFamily="34" charset="0"/>
                <a:cs typeface="Arial" panose="020B0604020202020204" pitchFamily="34" charset="0"/>
              </a:rPr>
              <a:t>Granada Luxury </a:t>
            </a:r>
            <a:r>
              <a:rPr lang="tr-TR" sz="1400" dirty="0">
                <a:latin typeface="Arial" panose="020B0604020202020204" pitchFamily="34" charset="0"/>
                <a:ea typeface="Calibri" panose="020F0502020204030204" pitchFamily="34" charset="0"/>
                <a:cs typeface="Arial" panose="020B0604020202020204" pitchFamily="34" charset="0"/>
              </a:rPr>
              <a:t>Red</a:t>
            </a:r>
            <a:r>
              <a:rPr lang="en-US" sz="1400" dirty="0">
                <a:effectLst/>
                <a:latin typeface="Arial" panose="020B0604020202020204" pitchFamily="34" charset="0"/>
                <a:ea typeface="Calibri" panose="020F0502020204030204" pitchFamily="34" charset="0"/>
                <a:cs typeface="Arial" panose="020B0604020202020204" pitchFamily="34" charset="0"/>
              </a:rPr>
              <a:t> Hotel </a:t>
            </a:r>
            <a:r>
              <a:rPr lang="en-US" sz="1400" dirty="0" err="1">
                <a:effectLst/>
                <a:latin typeface="Arial" panose="020B0604020202020204" pitchFamily="34" charset="0"/>
                <a:ea typeface="Calibri" panose="020F0502020204030204" pitchFamily="34" charset="0"/>
                <a:cs typeface="Arial" panose="020B0604020202020204" pitchFamily="34" charset="0"/>
              </a:rPr>
              <a:t>olarak</a:t>
            </a:r>
            <a:r>
              <a:rPr lang="tr-TR" sz="1400" b="1" dirty="0">
                <a:latin typeface="Arial" panose="020B0604020202020204" pitchFamily="34" charset="0"/>
                <a:ea typeface="Calibri" panose="020F0502020204030204" pitchFamily="34" charset="0"/>
                <a:cs typeface="Arial" panose="020B0604020202020204" pitchFamily="34" charset="0"/>
              </a:rPr>
              <a:t>;</a:t>
            </a:r>
          </a:p>
          <a:p>
            <a:pPr marL="342900" marR="546100" algn="just">
              <a:lnSpc>
                <a:spcPct val="150000"/>
              </a:lnSpc>
              <a:spcAft>
                <a:spcPts val="1000"/>
              </a:spcAft>
            </a:pPr>
            <a:r>
              <a:rPr lang="tr-TR" sz="1400" b="1" dirty="0">
                <a:effectLst/>
                <a:latin typeface="Arial" panose="020B0604020202020204" pitchFamily="34" charset="0"/>
                <a:ea typeface="Calibri" panose="020F0502020204030204" pitchFamily="34" charset="0"/>
                <a:cs typeface="Arial" panose="020B0604020202020204" pitchFamily="34" charset="0"/>
              </a:rPr>
              <a:t>ÇEVRE DOSTU OLMAK</a:t>
            </a:r>
            <a:r>
              <a:rPr lang="tr-TR" sz="1400" b="1" dirty="0">
                <a:latin typeface="Arial" panose="020B0604020202020204" pitchFamily="34" charset="0"/>
                <a:ea typeface="Calibri" panose="020F0502020204030204" pitchFamily="34" charset="0"/>
                <a:cs typeface="Arial" panose="020B0604020202020204" pitchFamily="34" charset="0"/>
              </a:rPr>
              <a:t>: </a:t>
            </a:r>
            <a:r>
              <a:rPr lang="tr-TR" sz="1400" dirty="0">
                <a:latin typeface="Arial" panose="020B0604020202020204" pitchFamily="34" charset="0"/>
                <a:ea typeface="Calibri" panose="020F0502020204030204" pitchFamily="34" charset="0"/>
                <a:cs typeface="Arial" panose="020B0604020202020204" pitchFamily="34" charset="0"/>
              </a:rPr>
              <a:t>Faaliyetlerimizi gerçekleştirdiğimiz bölgede ve mümkün olduğunca çevrenin ve kültürel mirasın korunması adına artı kazandıracak çalışmalar yaparak çevresel etkilerimizi kontrol altına almak öncelikli hedeflerimizdir.</a:t>
            </a:r>
          </a:p>
          <a:p>
            <a:pPr marL="342900" marR="546100" algn="just">
              <a:lnSpc>
                <a:spcPct val="150000"/>
              </a:lnSpc>
              <a:spcAft>
                <a:spcPts val="1000"/>
              </a:spcAft>
            </a:pPr>
            <a:r>
              <a:rPr lang="tr-TR" sz="1400" b="1" dirty="0">
                <a:effectLst/>
                <a:latin typeface="Arial" panose="020B0604020202020204" pitchFamily="34" charset="0"/>
                <a:ea typeface="Calibri" panose="020F0502020204030204" pitchFamily="34" charset="0"/>
                <a:cs typeface="Arial" panose="020B0604020202020204" pitchFamily="34" charset="0"/>
              </a:rPr>
              <a:t>BÖLGE HALKINI DESTEKLEMEK: </a:t>
            </a:r>
            <a:r>
              <a:rPr lang="tr-TR" sz="1400" dirty="0">
                <a:effectLst/>
                <a:latin typeface="Arial" panose="020B0604020202020204" pitchFamily="34" charset="0"/>
                <a:ea typeface="Calibri" panose="020F0502020204030204" pitchFamily="34" charset="0"/>
                <a:cs typeface="Arial" panose="020B0604020202020204" pitchFamily="34" charset="0"/>
              </a:rPr>
              <a:t>İstihdam ettiğimiz personellerin bölge halkından seçerek ekonominin canlanması öncelikli hedeflerimizdendir.</a:t>
            </a:r>
          </a:p>
          <a:p>
            <a:pPr marL="342900" marR="546100" algn="just">
              <a:lnSpc>
                <a:spcPct val="150000"/>
              </a:lnSpc>
              <a:spcAft>
                <a:spcPts val="1000"/>
              </a:spcAft>
            </a:pPr>
            <a:r>
              <a:rPr lang="tr-TR" sz="1400" b="1" dirty="0">
                <a:effectLst/>
                <a:latin typeface="Arial" panose="020B0604020202020204" pitchFamily="34" charset="0"/>
                <a:ea typeface="Calibri" panose="020F0502020204030204" pitchFamily="34" charset="0"/>
                <a:cs typeface="Arial" panose="020B0604020202020204" pitchFamily="34" charset="0"/>
              </a:rPr>
              <a:t>SÜRDÜRÜLEBİLİR TURİZM: </a:t>
            </a:r>
            <a:r>
              <a:rPr lang="tr-TR" sz="1400" dirty="0">
                <a:latin typeface="Arial" panose="020B0604020202020204" pitchFamily="34" charset="0"/>
                <a:ea typeface="Calibri" panose="020F0502020204030204" pitchFamily="34" charset="0"/>
                <a:cs typeface="Arial" panose="020B0604020202020204" pitchFamily="34" charset="0"/>
              </a:rPr>
              <a:t>Misafirlerimizin ve bölge halkının ihtiyaçlarını gelecek nesilleri düşünerek karşılanması, doğal kaynakların ve yabani hayatın korunması, enerji ve su tasarrufu sağlanması ve yaşam kalitesinin yükseltilmesi faaliyetlerimizin temelini oluşturmaktadır.</a:t>
            </a:r>
          </a:p>
          <a:p>
            <a:pPr marL="342900" marR="546100" algn="just">
              <a:lnSpc>
                <a:spcPct val="150000"/>
              </a:lnSpc>
              <a:spcAft>
                <a:spcPts val="1000"/>
              </a:spcAft>
            </a:pPr>
            <a:r>
              <a:rPr lang="tr-TR" sz="1400" b="1" dirty="0">
                <a:effectLst/>
                <a:latin typeface="Arial" panose="020B0604020202020204" pitchFamily="34" charset="0"/>
                <a:ea typeface="Calibri" panose="020F0502020204030204" pitchFamily="34" charset="0"/>
                <a:cs typeface="Arial" panose="020B0604020202020204" pitchFamily="34" charset="0"/>
              </a:rPr>
              <a:t>FIRSAT YARATMAK: </a:t>
            </a:r>
            <a:r>
              <a:rPr lang="tr-TR" sz="1400" dirty="0">
                <a:effectLst/>
                <a:latin typeface="Arial" panose="020B0604020202020204" pitchFamily="34" charset="0"/>
                <a:ea typeface="Calibri" panose="020F0502020204030204" pitchFamily="34" charset="0"/>
                <a:cs typeface="Arial" panose="020B0604020202020204" pitchFamily="34" charset="0"/>
              </a:rPr>
              <a:t>Tesisimizde turizm öğrencilerine çalışma tecrübesi kazanması için staj imkanı sağlıyoruz. Çalışan personellerimize eğitimler vererek kariyer olanağı sağlamaktayız. Tesisimizde kendi çalışanlarımızı eğiterek ve yetiştirerek ; üst pozisyonlara yükseltmeyi ve birlikte büyümeyi amaçlıyoruz.</a:t>
            </a: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4046220" indent="449580" algn="ctr">
              <a:lnSpc>
                <a:spcPct val="115000"/>
              </a:lnSpc>
              <a:spcAft>
                <a:spcPts val="1000"/>
              </a:spcAft>
            </a:pPr>
            <a:r>
              <a:rPr lang="tr-TR" sz="1400" b="1" dirty="0">
                <a:effectLst/>
                <a:latin typeface="Arial" panose="020B0604020202020204" pitchFamily="34" charset="0"/>
                <a:ea typeface="Calibri" panose="020F0502020204030204" pitchFamily="34" charset="0"/>
                <a:cs typeface="Arial" panose="020B0604020202020204" pitchFamily="34" charset="0"/>
              </a:rPr>
              <a:t>İşletme Müdürü</a:t>
            </a: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KURUMSAL SORUMLULUK POLİTİKASI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6" name="Resim 5">
            <a:extLst>
              <a:ext uri="{FF2B5EF4-FFF2-40B4-BE49-F238E27FC236}">
                <a16:creationId xmlns:a16="http://schemas.microsoft.com/office/drawing/2014/main" id="{097E9533-AF6F-D40F-468A-F9CDF5DCE96C}"/>
              </a:ext>
            </a:extLst>
          </p:cNvPr>
          <p:cNvPicPr>
            <a:picLocks noChangeAspect="1"/>
          </p:cNvPicPr>
          <p:nvPr/>
        </p:nvPicPr>
        <p:blipFill>
          <a:blip r:embed="rId4"/>
          <a:stretch>
            <a:fillRect/>
          </a:stretch>
        </p:blipFill>
        <p:spPr>
          <a:xfrm>
            <a:off x="131754" y="192327"/>
            <a:ext cx="1716741" cy="549552"/>
          </a:xfrm>
          <a:prstGeom prst="rect">
            <a:avLst/>
          </a:prstGeom>
        </p:spPr>
      </p:pic>
    </p:spTree>
    <p:extLst>
      <p:ext uri="{BB962C8B-B14F-4D97-AF65-F5344CB8AC3E}">
        <p14:creationId xmlns:p14="http://schemas.microsoft.com/office/powerpoint/2010/main" val="1567293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0"/>
            <a:ext cx="2227107" cy="3480863"/>
            <a:chOff x="0" y="0"/>
            <a:chExt cx="2227107" cy="3480863"/>
          </a:xfrm>
        </p:grpSpPr>
        <p:sp>
          <p:nvSpPr>
            <p:cNvPr id="14" name="object 14"/>
            <p:cNvSpPr/>
            <p:nvPr/>
          </p:nvSpPr>
          <p:spPr>
            <a:xfrm>
              <a:off x="0" y="0"/>
              <a:ext cx="1911985" cy="2422525"/>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1" y="2421966"/>
              <a:ext cx="2222499" cy="6736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POLİTİKALAR</a:t>
              </a:r>
              <a:endParaRPr dirty="0"/>
            </a:p>
          </p:txBody>
        </p:sp>
        <p:sp>
          <p:nvSpPr>
            <p:cNvPr id="16" name="object 16"/>
            <p:cNvSpPr/>
            <p:nvPr/>
          </p:nvSpPr>
          <p:spPr>
            <a:xfrm>
              <a:off x="1907378" y="3095625"/>
              <a:ext cx="319729"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314777" y="1165062"/>
            <a:ext cx="8205162" cy="5997476"/>
          </a:xfrm>
          <a:prstGeom prst="rect">
            <a:avLst/>
          </a:prstGeom>
          <a:noFill/>
        </p:spPr>
        <p:txBody>
          <a:bodyPr wrap="square" rtlCol="0">
            <a:spAutoFit/>
          </a:bodyPr>
          <a:lstStyle/>
          <a:p>
            <a:pPr marL="342900" marR="546100" algn="just">
              <a:lnSpc>
                <a:spcPct val="150000"/>
              </a:lnSpc>
              <a:spcAft>
                <a:spcPts val="1000"/>
              </a:spcAft>
            </a:pPr>
            <a:r>
              <a:rPr lang="en-US" sz="1400" dirty="0">
                <a:effectLst/>
                <a:latin typeface="Arial" panose="020B0604020202020204" pitchFamily="34" charset="0"/>
                <a:ea typeface="Calibri" panose="020F0502020204030204" pitchFamily="34" charset="0"/>
                <a:cs typeface="Arial" panose="020B0604020202020204" pitchFamily="34" charset="0"/>
              </a:rPr>
              <a:t>Granada </a:t>
            </a:r>
            <a:r>
              <a:rPr lang="en-US" sz="1400">
                <a:effectLst/>
                <a:latin typeface="Arial" panose="020B0604020202020204" pitchFamily="34" charset="0"/>
                <a:ea typeface="Calibri" panose="020F0502020204030204" pitchFamily="34" charset="0"/>
                <a:cs typeface="Arial" panose="020B0604020202020204" pitchFamily="34" charset="0"/>
              </a:rPr>
              <a:t>Luxury </a:t>
            </a:r>
            <a:r>
              <a:rPr lang="tr-TR" sz="1400">
                <a:latin typeface="Arial" panose="020B0604020202020204" pitchFamily="34" charset="0"/>
                <a:ea typeface="Calibri" panose="020F0502020204030204" pitchFamily="34" charset="0"/>
                <a:cs typeface="Arial" panose="020B0604020202020204" pitchFamily="34" charset="0"/>
              </a:rPr>
              <a:t>Red</a:t>
            </a:r>
            <a:r>
              <a:rPr lang="en-US" sz="1400">
                <a:effectLst/>
                <a:latin typeface="Arial" panose="020B0604020202020204" pitchFamily="34" charset="0"/>
                <a:ea typeface="Calibri" panose="020F050202020403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Hotel </a:t>
            </a:r>
            <a:r>
              <a:rPr lang="en-US" sz="1400" dirty="0" err="1">
                <a:effectLst/>
                <a:latin typeface="Arial" panose="020B0604020202020204" pitchFamily="34" charset="0"/>
                <a:ea typeface="Calibri" panose="020F0502020204030204" pitchFamily="34" charset="0"/>
                <a:cs typeface="Arial" panose="020B0604020202020204" pitchFamily="34" charset="0"/>
              </a:rPr>
              <a:t>olarak</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tr-TR" sz="1400" b="1" dirty="0">
                <a:latin typeface="Arial" panose="020B0604020202020204" pitchFamily="34" charset="0"/>
                <a:ea typeface="Calibri" panose="020F0502020204030204" pitchFamily="34" charset="0"/>
                <a:cs typeface="Arial" panose="020B0604020202020204" pitchFamily="34" charset="0"/>
              </a:rPr>
              <a:t>;</a:t>
            </a:r>
          </a:p>
          <a:p>
            <a:pPr marL="342900" marR="546100" algn="just">
              <a:lnSpc>
                <a:spcPct val="150000"/>
              </a:lnSpc>
              <a:spcAft>
                <a:spcPts val="1000"/>
              </a:spcAft>
            </a:pPr>
            <a:r>
              <a:rPr lang="tr-TR" sz="1400" dirty="0">
                <a:effectLst/>
                <a:latin typeface="Arial" panose="020B0604020202020204" pitchFamily="34" charset="0"/>
                <a:ea typeface="Calibri" panose="020F0502020204030204" pitchFamily="34" charset="0"/>
                <a:cs typeface="Arial" panose="020B0604020202020204" pitchFamily="34" charset="0"/>
              </a:rPr>
              <a:t>Siz Değerli Misafirlerimizin, ülkemizin kültürel kimliği hakkında bilgi sahibi olması ve olumlu katkıda bulunması bizler için çok önemlidir.</a:t>
            </a:r>
          </a:p>
          <a:p>
            <a:pPr marL="628650" marR="546100" indent="-285750" algn="just">
              <a:lnSpc>
                <a:spcPct val="150000"/>
              </a:lnSpc>
              <a:spcAft>
                <a:spcPts val="1000"/>
              </a:spcAft>
              <a:buFont typeface="Arial" panose="020B0604020202020204" pitchFamily="34" charset="0"/>
              <a:buChar char="•"/>
            </a:pPr>
            <a:r>
              <a:rPr lang="tr-TR" sz="1400" dirty="0">
                <a:effectLst/>
                <a:latin typeface="Arial" panose="020B0604020202020204" pitchFamily="34" charset="0"/>
                <a:ea typeface="Calibri" panose="020F0502020204030204" pitchFamily="34" charset="0"/>
                <a:cs typeface="Arial" panose="020B0604020202020204" pitchFamily="34" charset="0"/>
              </a:rPr>
              <a:t>Tesis olarak güçlü bir kültürel farkındalık ve saygı sağlamayı,</a:t>
            </a:r>
          </a:p>
          <a:p>
            <a:pPr marL="628650" marR="546100" indent="-285750" algn="just">
              <a:lnSpc>
                <a:spcPct val="150000"/>
              </a:lnSpc>
              <a:spcAft>
                <a:spcPts val="1000"/>
              </a:spcAft>
              <a:buFont typeface="Arial" panose="020B0604020202020204" pitchFamily="34" charset="0"/>
              <a:buChar char="•"/>
            </a:pPr>
            <a:r>
              <a:rPr lang="tr-TR" sz="1400" dirty="0">
                <a:effectLst/>
                <a:latin typeface="Arial" panose="020B0604020202020204" pitchFamily="34" charset="0"/>
                <a:ea typeface="Calibri" panose="020F0502020204030204" pitchFamily="34" charset="0"/>
                <a:cs typeface="Arial" panose="020B0604020202020204" pitchFamily="34" charset="0"/>
              </a:rPr>
              <a:t>Yerel tarihi, arkeolojik, kültürel ve ruhsal açıdan önemli alanların korunmasına katkıda bulunmayı ve yöre halkı ile birlikte yardımlaşarak doğal dokunun bozulmasını önlemeyi,</a:t>
            </a:r>
          </a:p>
          <a:p>
            <a:pPr marL="628650" marR="546100" indent="-285750" algn="just">
              <a:lnSpc>
                <a:spcPct val="150000"/>
              </a:lnSpc>
              <a:spcAft>
                <a:spcPts val="1000"/>
              </a:spcAft>
              <a:buFont typeface="Arial" panose="020B0604020202020204" pitchFamily="34" charset="0"/>
              <a:buChar char="•"/>
            </a:pPr>
            <a:r>
              <a:rPr lang="tr-TR" sz="1400" dirty="0">
                <a:latin typeface="Arial" panose="020B0604020202020204" pitchFamily="34" charset="0"/>
                <a:ea typeface="Calibri" panose="020F0502020204030204" pitchFamily="34" charset="0"/>
                <a:cs typeface="Arial" panose="020B0604020202020204" pitchFamily="34" charset="0"/>
              </a:rPr>
              <a:t>Misafirlerimize Alanya bölgesinin değerlerini deneyimleyebilmeleri için kültürel, doğal ve tarihi yerleri tanıtmayı,</a:t>
            </a:r>
          </a:p>
          <a:p>
            <a:pPr marL="628650" marR="546100" indent="-285750" algn="just">
              <a:lnSpc>
                <a:spcPct val="150000"/>
              </a:lnSpc>
              <a:spcAft>
                <a:spcPts val="1000"/>
              </a:spcAft>
              <a:buFont typeface="Arial" panose="020B0604020202020204" pitchFamily="34" charset="0"/>
              <a:buChar char="•"/>
            </a:pPr>
            <a:r>
              <a:rPr lang="tr-TR" sz="1400" dirty="0">
                <a:effectLst/>
                <a:latin typeface="Arial" panose="020B0604020202020204" pitchFamily="34" charset="0"/>
                <a:ea typeface="Calibri" panose="020F0502020204030204" pitchFamily="34" charset="0"/>
                <a:cs typeface="Arial" panose="020B0604020202020204" pitchFamily="34" charset="0"/>
              </a:rPr>
              <a:t>Yerel tarihsel, arkeolojik, kültürel ve ruhsal açıdan önemli yerleri ziyaretleri sırasında kurallara uyulmasını sağlamak,</a:t>
            </a:r>
          </a:p>
          <a:p>
            <a:pPr marL="628650" marR="546100" indent="-285750" algn="just">
              <a:lnSpc>
                <a:spcPct val="150000"/>
              </a:lnSpc>
              <a:spcAft>
                <a:spcPts val="1000"/>
              </a:spcAft>
              <a:buFont typeface="Arial" panose="020B0604020202020204" pitchFamily="34" charset="0"/>
              <a:buChar char="•"/>
            </a:pPr>
            <a:r>
              <a:rPr lang="tr-TR" sz="1400" dirty="0">
                <a:latin typeface="Arial" panose="020B0604020202020204" pitchFamily="34" charset="0"/>
                <a:ea typeface="Calibri" panose="020F0502020204030204" pitchFamily="34" charset="0"/>
                <a:cs typeface="Arial" panose="020B0604020202020204" pitchFamily="34" charset="0"/>
              </a:rPr>
              <a:t>Tarihsel ve kültürel bakımdan önemli yerlere yapılan ziyaretlerin yerel topluluk ile birlikte bu değerlerin korunması amaçlanarak programlara dahil olmayı taahhüt ederiz.</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4046220" indent="449580" algn="ctr">
              <a:lnSpc>
                <a:spcPct val="115000"/>
              </a:lnSpc>
              <a:spcAft>
                <a:spcPts val="1000"/>
              </a:spcAft>
            </a:pPr>
            <a:r>
              <a:rPr lang="tr-TR" sz="1400" b="1" dirty="0">
                <a:effectLst/>
                <a:latin typeface="Arial" panose="020B0604020202020204" pitchFamily="34" charset="0"/>
                <a:ea typeface="Calibri" panose="020F0502020204030204" pitchFamily="34" charset="0"/>
                <a:cs typeface="Arial" panose="020B0604020202020204" pitchFamily="34" charset="0"/>
              </a:rPr>
              <a:t>İşletme Müdürü</a:t>
            </a: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KÜLTÜREL, DOĞAL, TARİHİ YERLER POLİTİKASI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6" name="Resim 5">
            <a:extLst>
              <a:ext uri="{FF2B5EF4-FFF2-40B4-BE49-F238E27FC236}">
                <a16:creationId xmlns:a16="http://schemas.microsoft.com/office/drawing/2014/main" id="{757F5C92-5850-C1BE-EEE8-BA33007C8945}"/>
              </a:ext>
            </a:extLst>
          </p:cNvPr>
          <p:cNvPicPr>
            <a:picLocks noChangeAspect="1"/>
          </p:cNvPicPr>
          <p:nvPr/>
        </p:nvPicPr>
        <p:blipFill>
          <a:blip r:embed="rId4"/>
          <a:stretch>
            <a:fillRect/>
          </a:stretch>
        </p:blipFill>
        <p:spPr>
          <a:xfrm>
            <a:off x="79780" y="226936"/>
            <a:ext cx="1716741" cy="549552"/>
          </a:xfrm>
          <a:prstGeom prst="rect">
            <a:avLst/>
          </a:prstGeom>
        </p:spPr>
      </p:pic>
    </p:spTree>
    <p:extLst>
      <p:ext uri="{BB962C8B-B14F-4D97-AF65-F5344CB8AC3E}">
        <p14:creationId xmlns:p14="http://schemas.microsoft.com/office/powerpoint/2010/main" val="3377368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2943225"/>
            <a:ext cx="1911985" cy="46128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0"/>
            <a:ext cx="2146300" cy="3324225"/>
            <a:chOff x="0" y="0"/>
            <a:chExt cx="2146300" cy="3324225"/>
          </a:xfrm>
        </p:grpSpPr>
        <p:sp>
          <p:nvSpPr>
            <p:cNvPr id="14" name="object 14"/>
            <p:cNvSpPr/>
            <p:nvPr/>
          </p:nvSpPr>
          <p:spPr>
            <a:xfrm>
              <a:off x="0" y="0"/>
              <a:ext cx="1911985" cy="2422525"/>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1" y="2421966"/>
              <a:ext cx="2146299" cy="5212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TANITIM</a:t>
              </a:r>
              <a:endParaRPr dirty="0"/>
            </a:p>
          </p:txBody>
        </p:sp>
        <p:sp>
          <p:nvSpPr>
            <p:cNvPr id="16" name="object 16"/>
            <p:cNvSpPr/>
            <p:nvPr/>
          </p:nvSpPr>
          <p:spPr>
            <a:xfrm>
              <a:off x="1902770" y="2943225"/>
              <a:ext cx="243530" cy="381000"/>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KÜLTÜREL, DOĞAL, TARİHİ YERLER TANITIMI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7" name="Metin kutusu 6">
            <a:extLst>
              <a:ext uri="{FF2B5EF4-FFF2-40B4-BE49-F238E27FC236}">
                <a16:creationId xmlns:a16="http://schemas.microsoft.com/office/drawing/2014/main" id="{B32437E8-3CD5-9A25-F43B-505F3DD644F8}"/>
              </a:ext>
            </a:extLst>
          </p:cNvPr>
          <p:cNvSpPr txBox="1"/>
          <p:nvPr/>
        </p:nvSpPr>
        <p:spPr>
          <a:xfrm>
            <a:off x="2467344" y="1630127"/>
            <a:ext cx="7696200" cy="1477328"/>
          </a:xfrm>
          <a:prstGeom prst="rect">
            <a:avLst/>
          </a:prstGeom>
          <a:noFill/>
        </p:spPr>
        <p:txBody>
          <a:bodyPr wrap="square" rtlCol="0">
            <a:spAutoFit/>
          </a:bodyPr>
          <a:lstStyle/>
          <a:p>
            <a:r>
              <a:rPr lang="tr-TR" dirty="0"/>
              <a:t>Tesisimizde doğal tarihi yerler ve eserler Antalya ve Alanya bölgesinde gezilebilecek yerler sunumu olarak İNFO kanallarında ve Misafir ilişkilerinde pano da  tanıtımı yapılmaktadır. </a:t>
            </a:r>
          </a:p>
          <a:p>
            <a:r>
              <a:rPr lang="tr-TR" dirty="0"/>
              <a:t>Antalya ve Alanya ya gidecek misafirlerimiz için Resepsiyon, Misafir İlişkileri Ve Güvenlik kapılarında fiyat tarifesi belirtilmektedir.</a:t>
            </a:r>
          </a:p>
        </p:txBody>
      </p:sp>
      <p:pic>
        <p:nvPicPr>
          <p:cNvPr id="6" name="Resim 5" descr="metin, harita içeren bir resim">
            <a:extLst>
              <a:ext uri="{FF2B5EF4-FFF2-40B4-BE49-F238E27FC236}">
                <a16:creationId xmlns:a16="http://schemas.microsoft.com/office/drawing/2014/main" id="{5BFA2B88-B35F-F32A-00C6-4857BBC6F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6300" y="3710115"/>
            <a:ext cx="3886200" cy="3073251"/>
          </a:xfrm>
          <a:prstGeom prst="rect">
            <a:avLst/>
          </a:prstGeom>
        </p:spPr>
      </p:pic>
      <p:pic>
        <p:nvPicPr>
          <p:cNvPr id="9" name="Resim 8" descr="harita, metin, atlas içeren bir resim&#10;&#10;Açıklama otomatik olarak oluşturuldu">
            <a:extLst>
              <a:ext uri="{FF2B5EF4-FFF2-40B4-BE49-F238E27FC236}">
                <a16:creationId xmlns:a16="http://schemas.microsoft.com/office/drawing/2014/main" id="{22F17355-F184-1DCC-21F0-98DE6D8163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879" y="3707476"/>
            <a:ext cx="3692648" cy="3073251"/>
          </a:xfrm>
          <a:prstGeom prst="rect">
            <a:avLst/>
          </a:prstGeom>
        </p:spPr>
      </p:pic>
      <p:pic>
        <p:nvPicPr>
          <p:cNvPr id="2" name="Resim 1">
            <a:extLst>
              <a:ext uri="{FF2B5EF4-FFF2-40B4-BE49-F238E27FC236}">
                <a16:creationId xmlns:a16="http://schemas.microsoft.com/office/drawing/2014/main" id="{1CB945A8-FE66-1CC6-AA6B-CC98E086402E}"/>
              </a:ext>
            </a:extLst>
          </p:cNvPr>
          <p:cNvPicPr>
            <a:picLocks noChangeAspect="1"/>
          </p:cNvPicPr>
          <p:nvPr/>
        </p:nvPicPr>
        <p:blipFill>
          <a:blip r:embed="rId6"/>
          <a:stretch>
            <a:fillRect/>
          </a:stretch>
        </p:blipFill>
        <p:spPr>
          <a:xfrm>
            <a:off x="79780" y="226936"/>
            <a:ext cx="1716741" cy="549552"/>
          </a:xfrm>
          <a:prstGeom prst="rect">
            <a:avLst/>
          </a:prstGeom>
        </p:spPr>
      </p:pic>
    </p:spTree>
    <p:extLst>
      <p:ext uri="{BB962C8B-B14F-4D97-AF65-F5344CB8AC3E}">
        <p14:creationId xmlns:p14="http://schemas.microsoft.com/office/powerpoint/2010/main" val="3505328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32679"/>
            <a:ext cx="2374900" cy="3574125"/>
            <a:chOff x="0" y="0"/>
            <a:chExt cx="2388790" cy="3574125"/>
          </a:xfrm>
        </p:grpSpPr>
        <p:sp>
          <p:nvSpPr>
            <p:cNvPr id="14" name="object 14"/>
            <p:cNvSpPr/>
            <p:nvPr/>
          </p:nvSpPr>
          <p:spPr>
            <a:xfrm>
              <a:off x="0" y="0"/>
              <a:ext cx="1911985" cy="2515218"/>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515228"/>
              <a:ext cx="2388790" cy="6736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ÇEVRESEL SÜRDÜRÜLEBİLİRLİK</a:t>
              </a:r>
              <a:endParaRPr dirty="0"/>
            </a:p>
          </p:txBody>
        </p:sp>
        <p:sp>
          <p:nvSpPr>
            <p:cNvPr id="16" name="object 16"/>
            <p:cNvSpPr/>
            <p:nvPr/>
          </p:nvSpPr>
          <p:spPr>
            <a:xfrm>
              <a:off x="1902768" y="3188887"/>
              <a:ext cx="486021"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133301" y="1224930"/>
            <a:ext cx="8205162" cy="5079404"/>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r>
              <a:rPr lang="tr-TR" dirty="0">
                <a:latin typeface="Arial" panose="020B0604020202020204" pitchFamily="34" charset="0"/>
                <a:ea typeface="Calibri" panose="020F0502020204030204" pitchFamily="34" charset="0"/>
                <a:cs typeface="Arial" panose="020B0604020202020204" pitchFamily="34" charset="0"/>
              </a:rPr>
              <a:t>Granada </a:t>
            </a:r>
            <a:r>
              <a:rPr lang="tr-TR" err="1">
                <a:latin typeface="Arial" panose="020B0604020202020204" pitchFamily="34" charset="0"/>
                <a:ea typeface="Calibri" panose="020F0502020204030204" pitchFamily="34" charset="0"/>
                <a:cs typeface="Arial" panose="020B0604020202020204" pitchFamily="34" charset="0"/>
              </a:rPr>
              <a:t>Luxury</a:t>
            </a:r>
            <a:r>
              <a:rPr lang="tr-TR">
                <a:latin typeface="Arial" panose="020B0604020202020204" pitchFamily="34" charset="0"/>
                <a:ea typeface="Calibri" panose="020F0502020204030204" pitchFamily="34" charset="0"/>
                <a:cs typeface="Arial" panose="020B0604020202020204" pitchFamily="34" charset="0"/>
              </a:rPr>
              <a:t> Red </a:t>
            </a:r>
            <a:r>
              <a:rPr lang="tr-TR" dirty="0">
                <a:latin typeface="Arial" panose="020B0604020202020204" pitchFamily="34" charset="0"/>
                <a:ea typeface="Calibri" panose="020F0502020204030204" pitchFamily="34" charset="0"/>
                <a:cs typeface="Arial" panose="020B0604020202020204" pitchFamily="34" charset="0"/>
              </a:rPr>
              <a:t>Hotel;</a:t>
            </a:r>
          </a:p>
          <a:p>
            <a:pPr marL="342900" marR="546100" algn="just">
              <a:lnSpc>
                <a:spcPct val="150000"/>
              </a:lnSpc>
              <a:spcAft>
                <a:spcPts val="1000"/>
              </a:spcAft>
            </a:pPr>
            <a:r>
              <a:rPr lang="tr-TR" dirty="0">
                <a:effectLst/>
                <a:latin typeface="Arial" panose="020B0604020202020204" pitchFamily="34" charset="0"/>
                <a:ea typeface="Calibri" panose="020F0502020204030204" pitchFamily="34" charset="0"/>
                <a:cs typeface="Arial" panose="020B0604020202020204" pitchFamily="34" charset="0"/>
              </a:rPr>
              <a:t>Çevresel etkiler, atık yönetimi, enerji kullanımının kontrol atına alınması, doğal kaynakların kullanımın azaltılması, çevreye ve doğal kaynaklara yönelik zararın en aza indirilmesi, sera gazı emisyonlarının azaltılması amacıyla yönetilmektedir.</a:t>
            </a:r>
          </a:p>
          <a:p>
            <a:pPr marL="342900" marR="546100" algn="just">
              <a:lnSpc>
                <a:spcPct val="150000"/>
              </a:lnSpc>
              <a:spcAft>
                <a:spcPts val="1000"/>
              </a:spcAft>
            </a:pPr>
            <a:endParaRPr lang="tr-TR" dirty="0">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r>
              <a:rPr lang="tr-TR" dirty="0">
                <a:effectLst/>
                <a:latin typeface="Arial" panose="020B0604020202020204" pitchFamily="34" charset="0"/>
                <a:ea typeface="Calibri" panose="020F0502020204030204" pitchFamily="34" charset="0"/>
                <a:cs typeface="Arial" panose="020B0604020202020204" pitchFamily="34" charset="0"/>
              </a:rPr>
              <a:t>Bu faaliyetlerimizin çevre, doğal ve kültürel alanlar ve canlılar üzerinde yaratabileceği potansiyel risklerin tespit edilmesi ve önlenmesine yönelik çalışmaları kapsamaktadır.</a:t>
            </a: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ÇEVRESEL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6" name="Resim 5">
            <a:extLst>
              <a:ext uri="{FF2B5EF4-FFF2-40B4-BE49-F238E27FC236}">
                <a16:creationId xmlns:a16="http://schemas.microsoft.com/office/drawing/2014/main" id="{E61FBB15-1225-938F-65A4-41B89C2A9790}"/>
              </a:ext>
            </a:extLst>
          </p:cNvPr>
          <p:cNvPicPr>
            <a:picLocks noChangeAspect="1"/>
          </p:cNvPicPr>
          <p:nvPr/>
        </p:nvPicPr>
        <p:blipFill>
          <a:blip r:embed="rId4"/>
          <a:stretch>
            <a:fillRect/>
          </a:stretch>
        </p:blipFill>
        <p:spPr>
          <a:xfrm>
            <a:off x="92062" y="181206"/>
            <a:ext cx="1716741" cy="549552"/>
          </a:xfrm>
          <a:prstGeom prst="rect">
            <a:avLst/>
          </a:prstGeom>
        </p:spPr>
      </p:pic>
    </p:spTree>
    <p:extLst>
      <p:ext uri="{BB962C8B-B14F-4D97-AF65-F5344CB8AC3E}">
        <p14:creationId xmlns:p14="http://schemas.microsoft.com/office/powerpoint/2010/main" val="3114995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61EC09-83F0-2D32-0336-409D0A850F7A}"/>
              </a:ext>
            </a:extLst>
          </p:cNvPr>
          <p:cNvSpPr>
            <a:spLocks noGrp="1"/>
          </p:cNvSpPr>
          <p:nvPr>
            <p:ph type="ctrTitle"/>
          </p:nvPr>
        </p:nvSpPr>
        <p:spPr>
          <a:xfrm>
            <a:off x="2314625" y="419068"/>
            <a:ext cx="9089390" cy="357420"/>
          </a:xfrm>
        </p:spPr>
        <p:txBody>
          <a:bodyPr/>
          <a:lstStyle/>
          <a:p>
            <a:r>
              <a:rPr lang="tr-TR" dirty="0">
                <a:solidFill>
                  <a:schemeClr val="tx1"/>
                </a:solidFill>
              </a:rPr>
              <a:t>KALİTE BELGELERİ</a:t>
            </a:r>
          </a:p>
        </p:txBody>
      </p:sp>
      <p:sp>
        <p:nvSpPr>
          <p:cNvPr id="9" name="Alt Başlık 8">
            <a:extLst>
              <a:ext uri="{FF2B5EF4-FFF2-40B4-BE49-F238E27FC236}">
                <a16:creationId xmlns:a16="http://schemas.microsoft.com/office/drawing/2014/main" id="{B5AC01ED-34B6-82B8-F9ED-6907BE920C79}"/>
              </a:ext>
            </a:extLst>
          </p:cNvPr>
          <p:cNvSpPr>
            <a:spLocks noGrp="1"/>
          </p:cNvSpPr>
          <p:nvPr>
            <p:ph type="subTitle" idx="4"/>
          </p:nvPr>
        </p:nvSpPr>
        <p:spPr>
          <a:xfrm>
            <a:off x="3026760" y="3933825"/>
            <a:ext cx="5495290" cy="553998"/>
          </a:xfrm>
        </p:spPr>
        <p:txBody>
          <a:bodyPr/>
          <a:lstStyle/>
          <a:p>
            <a:r>
              <a:rPr lang="tr-TR" dirty="0"/>
              <a:t>Sıfır atık belgesi</a:t>
            </a:r>
          </a:p>
          <a:p>
            <a:endParaRPr lang="tr-TR" dirty="0"/>
          </a:p>
        </p:txBody>
      </p:sp>
      <p:sp>
        <p:nvSpPr>
          <p:cNvPr id="4" name="object 7">
            <a:extLst>
              <a:ext uri="{FF2B5EF4-FFF2-40B4-BE49-F238E27FC236}">
                <a16:creationId xmlns:a16="http://schemas.microsoft.com/office/drawing/2014/main" id="{9ADA75A1-D595-95B1-BF26-4DD45E0BC408}"/>
              </a:ext>
            </a:extLst>
          </p:cNvPr>
          <p:cNvSpPr/>
          <p:nvPr/>
        </p:nvSpPr>
        <p:spPr>
          <a:xfrm>
            <a:off x="3594" y="2716606"/>
            <a:ext cx="1911985" cy="4827270"/>
          </a:xfrm>
          <a:custGeom>
            <a:avLst/>
            <a:gdLst/>
            <a:ahLst/>
            <a:cxnLst/>
            <a:rect l="l" t="t" r="r" b="b"/>
            <a:pathLst>
              <a:path w="1911985" h="4827270">
                <a:moveTo>
                  <a:pt x="0" y="4826762"/>
                </a:moveTo>
                <a:lnTo>
                  <a:pt x="1911832" y="4826762"/>
                </a:lnTo>
                <a:lnTo>
                  <a:pt x="1911832" y="0"/>
                </a:lnTo>
                <a:lnTo>
                  <a:pt x="0" y="0"/>
                </a:lnTo>
                <a:lnTo>
                  <a:pt x="0" y="4826762"/>
                </a:lnTo>
                <a:close/>
              </a:path>
            </a:pathLst>
          </a:custGeom>
          <a:solidFill>
            <a:srgbClr val="236555"/>
          </a:solidFill>
        </p:spPr>
        <p:txBody>
          <a:bodyPr wrap="square" lIns="0" tIns="0" rIns="0" bIns="0" rtlCol="0"/>
          <a:lstStyle/>
          <a:p>
            <a:endParaRPr/>
          </a:p>
        </p:txBody>
      </p:sp>
      <p:grpSp>
        <p:nvGrpSpPr>
          <p:cNvPr id="5" name="object 13">
            <a:extLst>
              <a:ext uri="{FF2B5EF4-FFF2-40B4-BE49-F238E27FC236}">
                <a16:creationId xmlns:a16="http://schemas.microsoft.com/office/drawing/2014/main" id="{B4E6FF52-CF05-FB28-4DFA-9D8EDF37EA91}"/>
              </a:ext>
            </a:extLst>
          </p:cNvPr>
          <p:cNvGrpSpPr/>
          <p:nvPr/>
        </p:nvGrpSpPr>
        <p:grpSpPr>
          <a:xfrm>
            <a:off x="3594" y="0"/>
            <a:ext cx="2066505" cy="3233399"/>
            <a:chOff x="3594" y="0"/>
            <a:chExt cx="2066505" cy="3233399"/>
          </a:xfrm>
        </p:grpSpPr>
        <p:sp>
          <p:nvSpPr>
            <p:cNvPr id="6" name="object 14">
              <a:extLst>
                <a:ext uri="{FF2B5EF4-FFF2-40B4-BE49-F238E27FC236}">
                  <a16:creationId xmlns:a16="http://schemas.microsoft.com/office/drawing/2014/main" id="{0DABE9FE-53B3-AB01-D938-DEDD2A09E77D}"/>
                </a:ext>
              </a:extLst>
            </p:cNvPr>
            <p:cNvSpPr/>
            <p:nvPr/>
          </p:nvSpPr>
          <p:spPr>
            <a:xfrm>
              <a:off x="3594" y="0"/>
              <a:ext cx="1911985" cy="2426335"/>
            </a:xfrm>
            <a:custGeom>
              <a:avLst/>
              <a:gdLst/>
              <a:ahLst/>
              <a:cxnLst/>
              <a:rect l="l" t="t" r="r" b="b"/>
              <a:pathLst>
                <a:path w="1911985" h="2426335">
                  <a:moveTo>
                    <a:pt x="0" y="2425928"/>
                  </a:moveTo>
                  <a:lnTo>
                    <a:pt x="1911845" y="2425928"/>
                  </a:lnTo>
                  <a:lnTo>
                    <a:pt x="1911845" y="0"/>
                  </a:lnTo>
                  <a:lnTo>
                    <a:pt x="0" y="0"/>
                  </a:lnTo>
                  <a:lnTo>
                    <a:pt x="0" y="2425928"/>
                  </a:lnTo>
                  <a:close/>
                </a:path>
              </a:pathLst>
            </a:custGeom>
            <a:solidFill>
              <a:srgbClr val="236555"/>
            </a:solidFill>
          </p:spPr>
          <p:txBody>
            <a:bodyPr wrap="square" lIns="0" tIns="0" rIns="0" bIns="0" rtlCol="0"/>
            <a:lstStyle/>
            <a:p>
              <a:endParaRPr/>
            </a:p>
          </p:txBody>
        </p:sp>
        <p:sp>
          <p:nvSpPr>
            <p:cNvPr id="7" name="object 15">
              <a:extLst>
                <a:ext uri="{FF2B5EF4-FFF2-40B4-BE49-F238E27FC236}">
                  <a16:creationId xmlns:a16="http://schemas.microsoft.com/office/drawing/2014/main" id="{D94790A4-DB34-91C4-2C5E-45F7206F6DD5}"/>
                </a:ext>
              </a:extLst>
            </p:cNvPr>
            <p:cNvSpPr/>
            <p:nvPr/>
          </p:nvSpPr>
          <p:spPr>
            <a:xfrm>
              <a:off x="3594" y="2425928"/>
              <a:ext cx="2066505" cy="517297"/>
            </a:xfrm>
            <a:custGeom>
              <a:avLst/>
              <a:gdLst/>
              <a:ahLst/>
              <a:cxnLst/>
              <a:rect l="l" t="t" r="r" b="b"/>
              <a:pathLst>
                <a:path w="2301875" h="495935">
                  <a:moveTo>
                    <a:pt x="2301595" y="0"/>
                  </a:moveTo>
                  <a:lnTo>
                    <a:pt x="0" y="0"/>
                  </a:lnTo>
                  <a:lnTo>
                    <a:pt x="0" y="495655"/>
                  </a:lnTo>
                  <a:lnTo>
                    <a:pt x="2301595" y="495655"/>
                  </a:lnTo>
                  <a:lnTo>
                    <a:pt x="2301595" y="0"/>
                  </a:lnTo>
                  <a:close/>
                </a:path>
              </a:pathLst>
            </a:custGeom>
            <a:solidFill>
              <a:srgbClr val="96CD84"/>
            </a:solidFill>
          </p:spPr>
          <p:txBody>
            <a:bodyPr wrap="square" lIns="0" tIns="0" rIns="0" bIns="0" rtlCol="0"/>
            <a:lstStyle/>
            <a:p>
              <a:pPr algn="ctr"/>
              <a:r>
                <a:rPr lang="tr-TR" dirty="0"/>
                <a:t>KALİTE BELGELERİ</a:t>
              </a:r>
              <a:endParaRPr dirty="0"/>
            </a:p>
          </p:txBody>
        </p:sp>
        <p:sp>
          <p:nvSpPr>
            <p:cNvPr id="22" name="object 30">
              <a:extLst>
                <a:ext uri="{FF2B5EF4-FFF2-40B4-BE49-F238E27FC236}">
                  <a16:creationId xmlns:a16="http://schemas.microsoft.com/office/drawing/2014/main" id="{14FB8ABA-F9FE-7245-1F69-A8CD94B9B7FB}"/>
                </a:ext>
              </a:extLst>
            </p:cNvPr>
            <p:cNvSpPr/>
            <p:nvPr/>
          </p:nvSpPr>
          <p:spPr>
            <a:xfrm>
              <a:off x="1915579" y="2932409"/>
              <a:ext cx="154520" cy="300990"/>
            </a:xfrm>
            <a:custGeom>
              <a:avLst/>
              <a:gdLst/>
              <a:ahLst/>
              <a:cxnLst/>
              <a:rect l="l" t="t" r="r" b="b"/>
              <a:pathLst>
                <a:path w="389889" h="300989">
                  <a:moveTo>
                    <a:pt x="389763" y="0"/>
                  </a:moveTo>
                  <a:lnTo>
                    <a:pt x="0" y="0"/>
                  </a:lnTo>
                  <a:lnTo>
                    <a:pt x="0" y="300393"/>
                  </a:lnTo>
                  <a:lnTo>
                    <a:pt x="389763" y="0"/>
                  </a:lnTo>
                  <a:close/>
                </a:path>
              </a:pathLst>
            </a:custGeom>
            <a:solidFill>
              <a:srgbClr val="86AC72"/>
            </a:solidFill>
          </p:spPr>
          <p:txBody>
            <a:bodyPr wrap="square" lIns="0" tIns="0" rIns="0" bIns="0" rtlCol="0"/>
            <a:lstStyle/>
            <a:p>
              <a:endParaRPr/>
            </a:p>
          </p:txBody>
        </p:sp>
      </p:grpSp>
      <p:pic>
        <p:nvPicPr>
          <p:cNvPr id="24" name="object 32">
            <a:extLst>
              <a:ext uri="{FF2B5EF4-FFF2-40B4-BE49-F238E27FC236}">
                <a16:creationId xmlns:a16="http://schemas.microsoft.com/office/drawing/2014/main" id="{EC265129-E2B1-03CF-F05F-56C4A2095EB6}"/>
              </a:ext>
            </a:extLst>
          </p:cNvPr>
          <p:cNvPicPr/>
          <p:nvPr/>
        </p:nvPicPr>
        <p:blipFill>
          <a:blip r:embed="rId2" cstate="print"/>
          <a:stretch>
            <a:fillRect/>
          </a:stretch>
        </p:blipFill>
        <p:spPr>
          <a:xfrm>
            <a:off x="55980" y="6018766"/>
            <a:ext cx="1793172" cy="1515059"/>
          </a:xfrm>
          <a:prstGeom prst="rect">
            <a:avLst/>
          </a:prstGeom>
        </p:spPr>
      </p:pic>
      <p:pic>
        <p:nvPicPr>
          <p:cNvPr id="8" name="Resim 7">
            <a:extLst>
              <a:ext uri="{FF2B5EF4-FFF2-40B4-BE49-F238E27FC236}">
                <a16:creationId xmlns:a16="http://schemas.microsoft.com/office/drawing/2014/main" id="{2E9AFC4D-6261-9DF1-2A96-7FB3F7D2D851}"/>
              </a:ext>
            </a:extLst>
          </p:cNvPr>
          <p:cNvPicPr>
            <a:picLocks noChangeAspect="1"/>
          </p:cNvPicPr>
          <p:nvPr/>
        </p:nvPicPr>
        <p:blipFill>
          <a:blip r:embed="rId3"/>
          <a:stretch>
            <a:fillRect/>
          </a:stretch>
        </p:blipFill>
        <p:spPr>
          <a:xfrm>
            <a:off x="2314625" y="750469"/>
            <a:ext cx="6919560" cy="12193"/>
          </a:xfrm>
          <a:prstGeom prst="rect">
            <a:avLst/>
          </a:prstGeom>
        </p:spPr>
      </p:pic>
      <p:pic>
        <p:nvPicPr>
          <p:cNvPr id="3" name="Resim 2">
            <a:extLst>
              <a:ext uri="{FF2B5EF4-FFF2-40B4-BE49-F238E27FC236}">
                <a16:creationId xmlns:a16="http://schemas.microsoft.com/office/drawing/2014/main" id="{DBFA7D14-AC02-3C2F-302A-BD82EE619B3E}"/>
              </a:ext>
            </a:extLst>
          </p:cNvPr>
          <p:cNvPicPr>
            <a:picLocks noChangeAspect="1"/>
          </p:cNvPicPr>
          <p:nvPr/>
        </p:nvPicPr>
        <p:blipFill>
          <a:blip r:embed="rId4"/>
          <a:stretch>
            <a:fillRect/>
          </a:stretch>
        </p:blipFill>
        <p:spPr>
          <a:xfrm>
            <a:off x="79780" y="226936"/>
            <a:ext cx="1716741" cy="549552"/>
          </a:xfrm>
          <a:prstGeom prst="rect">
            <a:avLst/>
          </a:prstGeom>
        </p:spPr>
      </p:pic>
      <p:pic>
        <p:nvPicPr>
          <p:cNvPr id="11" name="Resim 10">
            <a:extLst>
              <a:ext uri="{FF2B5EF4-FFF2-40B4-BE49-F238E27FC236}">
                <a16:creationId xmlns:a16="http://schemas.microsoft.com/office/drawing/2014/main" id="{89C94697-5797-F944-6D1B-87F7830000C4}"/>
              </a:ext>
            </a:extLst>
          </p:cNvPr>
          <p:cNvPicPr>
            <a:picLocks noChangeAspect="1"/>
          </p:cNvPicPr>
          <p:nvPr/>
        </p:nvPicPr>
        <p:blipFill>
          <a:blip r:embed="rId5"/>
          <a:stretch>
            <a:fillRect/>
          </a:stretch>
        </p:blipFill>
        <p:spPr>
          <a:xfrm>
            <a:off x="4641538" y="1883984"/>
            <a:ext cx="5797219" cy="4134781"/>
          </a:xfrm>
          <a:prstGeom prst="rect">
            <a:avLst/>
          </a:prstGeom>
        </p:spPr>
      </p:pic>
    </p:spTree>
    <p:extLst>
      <p:ext uri="{BB962C8B-B14F-4D97-AF65-F5344CB8AC3E}">
        <p14:creationId xmlns:p14="http://schemas.microsoft.com/office/powerpoint/2010/main" val="161791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32679"/>
            <a:ext cx="2467344" cy="3574125"/>
            <a:chOff x="0" y="0"/>
            <a:chExt cx="2481234" cy="3574125"/>
          </a:xfrm>
        </p:grpSpPr>
        <p:sp>
          <p:nvSpPr>
            <p:cNvPr id="14" name="object 14"/>
            <p:cNvSpPr/>
            <p:nvPr/>
          </p:nvSpPr>
          <p:spPr>
            <a:xfrm>
              <a:off x="0" y="0"/>
              <a:ext cx="1911985" cy="2515218"/>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515228"/>
              <a:ext cx="2481234" cy="6736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ÇEVRESEL SÜRDÜRÜLEBİLİRLİK</a:t>
              </a:r>
              <a:endParaRPr dirty="0"/>
            </a:p>
          </p:txBody>
        </p:sp>
        <p:sp>
          <p:nvSpPr>
            <p:cNvPr id="16" name="object 16"/>
            <p:cNvSpPr/>
            <p:nvPr/>
          </p:nvSpPr>
          <p:spPr>
            <a:xfrm>
              <a:off x="1902768" y="3188887"/>
              <a:ext cx="578465"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222500" y="4436439"/>
            <a:ext cx="4099566" cy="1924694"/>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Granada Luxury Red yönetimi olarak düzenli aralıklar fidan dikimi gerçekleştirip, doğaya destek oluruz.</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467343" y="278742"/>
            <a:ext cx="6248400" cy="369332"/>
          </a:xfrm>
          <a:prstGeom prst="rect">
            <a:avLst/>
          </a:prstGeom>
          <a:noFill/>
        </p:spPr>
        <p:txBody>
          <a:bodyPr wrap="square" rtlCol="0">
            <a:spAutoFit/>
          </a:bodyPr>
          <a:lstStyle/>
          <a:p>
            <a:r>
              <a:rPr lang="tr-TR" dirty="0"/>
              <a:t>ÇEVRESEL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5" name="Resim 4">
            <a:extLst>
              <a:ext uri="{FF2B5EF4-FFF2-40B4-BE49-F238E27FC236}">
                <a16:creationId xmlns:a16="http://schemas.microsoft.com/office/drawing/2014/main" id="{25105C6B-57F5-1504-43B9-0D8E793673A8}"/>
              </a:ext>
            </a:extLst>
          </p:cNvPr>
          <p:cNvPicPr>
            <a:picLocks noChangeAspect="1"/>
          </p:cNvPicPr>
          <p:nvPr/>
        </p:nvPicPr>
        <p:blipFill>
          <a:blip r:embed="rId4"/>
          <a:stretch>
            <a:fillRect/>
          </a:stretch>
        </p:blipFill>
        <p:spPr>
          <a:xfrm>
            <a:off x="92270" y="188632"/>
            <a:ext cx="1716741" cy="549552"/>
          </a:xfrm>
          <a:prstGeom prst="rect">
            <a:avLst/>
          </a:prstGeom>
        </p:spPr>
      </p:pic>
      <p:pic>
        <p:nvPicPr>
          <p:cNvPr id="11" name="Resim 10">
            <a:extLst>
              <a:ext uri="{FF2B5EF4-FFF2-40B4-BE49-F238E27FC236}">
                <a16:creationId xmlns:a16="http://schemas.microsoft.com/office/drawing/2014/main" id="{D78F96BA-E157-35FE-8803-82939E6912DE}"/>
              </a:ext>
            </a:extLst>
          </p:cNvPr>
          <p:cNvPicPr>
            <a:picLocks noChangeAspect="1"/>
          </p:cNvPicPr>
          <p:nvPr/>
        </p:nvPicPr>
        <p:blipFill>
          <a:blip r:embed="rId5"/>
          <a:stretch>
            <a:fillRect/>
          </a:stretch>
        </p:blipFill>
        <p:spPr>
          <a:xfrm>
            <a:off x="2628208" y="1142836"/>
            <a:ext cx="3539470" cy="2925409"/>
          </a:xfrm>
          <a:prstGeom prst="rect">
            <a:avLst/>
          </a:prstGeom>
        </p:spPr>
      </p:pic>
      <p:pic>
        <p:nvPicPr>
          <p:cNvPr id="19" name="Resim 18">
            <a:extLst>
              <a:ext uri="{FF2B5EF4-FFF2-40B4-BE49-F238E27FC236}">
                <a16:creationId xmlns:a16="http://schemas.microsoft.com/office/drawing/2014/main" id="{5512FED4-0E50-54B8-7F39-88437A3545D2}"/>
              </a:ext>
            </a:extLst>
          </p:cNvPr>
          <p:cNvPicPr>
            <a:picLocks noChangeAspect="1"/>
          </p:cNvPicPr>
          <p:nvPr/>
        </p:nvPicPr>
        <p:blipFill>
          <a:blip r:embed="rId6"/>
          <a:stretch>
            <a:fillRect/>
          </a:stretch>
        </p:blipFill>
        <p:spPr>
          <a:xfrm>
            <a:off x="6302935" y="1084616"/>
            <a:ext cx="3932853" cy="3004715"/>
          </a:xfrm>
          <a:prstGeom prst="rect">
            <a:avLst/>
          </a:prstGeom>
        </p:spPr>
      </p:pic>
      <p:pic>
        <p:nvPicPr>
          <p:cNvPr id="21" name="Resim 20">
            <a:extLst>
              <a:ext uri="{FF2B5EF4-FFF2-40B4-BE49-F238E27FC236}">
                <a16:creationId xmlns:a16="http://schemas.microsoft.com/office/drawing/2014/main" id="{19254955-083C-F758-EA80-28C07057603B}"/>
              </a:ext>
            </a:extLst>
          </p:cNvPr>
          <p:cNvPicPr>
            <a:picLocks noChangeAspect="1"/>
          </p:cNvPicPr>
          <p:nvPr/>
        </p:nvPicPr>
        <p:blipFill>
          <a:blip r:embed="rId7"/>
          <a:stretch>
            <a:fillRect/>
          </a:stretch>
        </p:blipFill>
        <p:spPr>
          <a:xfrm>
            <a:off x="6167678" y="4436439"/>
            <a:ext cx="4099566" cy="3004715"/>
          </a:xfrm>
          <a:prstGeom prst="rect">
            <a:avLst/>
          </a:prstGeom>
        </p:spPr>
      </p:pic>
    </p:spTree>
    <p:extLst>
      <p:ext uri="{BB962C8B-B14F-4D97-AF65-F5344CB8AC3E}">
        <p14:creationId xmlns:p14="http://schemas.microsoft.com/office/powerpoint/2010/main" val="574193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32679"/>
            <a:ext cx="2467344" cy="3574125"/>
            <a:chOff x="0" y="0"/>
            <a:chExt cx="2481234" cy="3574125"/>
          </a:xfrm>
        </p:grpSpPr>
        <p:sp>
          <p:nvSpPr>
            <p:cNvPr id="14" name="object 14"/>
            <p:cNvSpPr/>
            <p:nvPr/>
          </p:nvSpPr>
          <p:spPr>
            <a:xfrm>
              <a:off x="0" y="0"/>
              <a:ext cx="1911985" cy="2515218"/>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515228"/>
              <a:ext cx="2481234" cy="6736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ÇEVRESEL SÜRDÜRÜLEBİLİRLİK</a:t>
              </a:r>
              <a:endParaRPr dirty="0"/>
            </a:p>
          </p:txBody>
        </p:sp>
        <p:sp>
          <p:nvSpPr>
            <p:cNvPr id="16" name="object 16"/>
            <p:cNvSpPr/>
            <p:nvPr/>
          </p:nvSpPr>
          <p:spPr>
            <a:xfrm>
              <a:off x="1902768" y="3188887"/>
              <a:ext cx="578465"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314777" y="1165062"/>
            <a:ext cx="8205162" cy="1278363"/>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ÇEVRESEL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6" name="Metin kutusu 5">
            <a:extLst>
              <a:ext uri="{FF2B5EF4-FFF2-40B4-BE49-F238E27FC236}">
                <a16:creationId xmlns:a16="http://schemas.microsoft.com/office/drawing/2014/main" id="{84AA887F-76F8-7798-450A-0C3596B1F4BD}"/>
              </a:ext>
            </a:extLst>
          </p:cNvPr>
          <p:cNvSpPr txBox="1"/>
          <p:nvPr/>
        </p:nvSpPr>
        <p:spPr>
          <a:xfrm>
            <a:off x="2679700" y="5610225"/>
            <a:ext cx="7162800" cy="646331"/>
          </a:xfrm>
          <a:prstGeom prst="rect">
            <a:avLst/>
          </a:prstGeom>
          <a:noFill/>
        </p:spPr>
        <p:txBody>
          <a:bodyPr wrap="square" rtlCol="0">
            <a:spAutoFit/>
          </a:bodyPr>
          <a:lstStyle/>
          <a:p>
            <a:pPr algn="ctr"/>
            <a:r>
              <a:rPr lang="tr-TR" dirty="0">
                <a:latin typeface="Arial" panose="020B0604020202020204" pitchFamily="34" charset="0"/>
                <a:cs typeface="Arial" panose="020B0604020202020204" pitchFamily="34" charset="0"/>
              </a:rPr>
              <a:t>Tesisimiz sürdürülebilir bir çevre için farkındalık yaratmak amacıyla düzenlenen etkinliklere katılım gösterir ve destek olur.</a:t>
            </a:r>
          </a:p>
        </p:txBody>
      </p:sp>
      <p:pic>
        <p:nvPicPr>
          <p:cNvPr id="5" name="Resim 4">
            <a:extLst>
              <a:ext uri="{FF2B5EF4-FFF2-40B4-BE49-F238E27FC236}">
                <a16:creationId xmlns:a16="http://schemas.microsoft.com/office/drawing/2014/main" id="{8E5E2E35-612C-28BD-63FA-393E181C6B6E}"/>
              </a:ext>
            </a:extLst>
          </p:cNvPr>
          <p:cNvPicPr>
            <a:picLocks noChangeAspect="1"/>
          </p:cNvPicPr>
          <p:nvPr/>
        </p:nvPicPr>
        <p:blipFill>
          <a:blip r:embed="rId4"/>
          <a:stretch>
            <a:fillRect/>
          </a:stretch>
        </p:blipFill>
        <p:spPr>
          <a:xfrm>
            <a:off x="79780" y="226936"/>
            <a:ext cx="1716741" cy="549552"/>
          </a:xfrm>
          <a:prstGeom prst="rect">
            <a:avLst/>
          </a:prstGeom>
        </p:spPr>
      </p:pic>
      <p:pic>
        <p:nvPicPr>
          <p:cNvPr id="9" name="Resim 8">
            <a:extLst>
              <a:ext uri="{FF2B5EF4-FFF2-40B4-BE49-F238E27FC236}">
                <a16:creationId xmlns:a16="http://schemas.microsoft.com/office/drawing/2014/main" id="{1764CB41-CB82-A6D1-E030-D7BD2EA9F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661" y="1228628"/>
            <a:ext cx="2998442" cy="3997922"/>
          </a:xfrm>
          <a:prstGeom prst="rect">
            <a:avLst/>
          </a:prstGeom>
        </p:spPr>
      </p:pic>
      <p:pic>
        <p:nvPicPr>
          <p:cNvPr id="11" name="Resim 10">
            <a:extLst>
              <a:ext uri="{FF2B5EF4-FFF2-40B4-BE49-F238E27FC236}">
                <a16:creationId xmlns:a16="http://schemas.microsoft.com/office/drawing/2014/main" id="{695A152E-3C2E-BA66-8237-F25B3C7858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9758" y="1224930"/>
            <a:ext cx="2988151" cy="3984200"/>
          </a:xfrm>
          <a:prstGeom prst="rect">
            <a:avLst/>
          </a:prstGeom>
        </p:spPr>
      </p:pic>
    </p:spTree>
    <p:extLst>
      <p:ext uri="{BB962C8B-B14F-4D97-AF65-F5344CB8AC3E}">
        <p14:creationId xmlns:p14="http://schemas.microsoft.com/office/powerpoint/2010/main" val="3556842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32679"/>
            <a:ext cx="2467344" cy="3574125"/>
            <a:chOff x="0" y="0"/>
            <a:chExt cx="2481234" cy="3574125"/>
          </a:xfrm>
        </p:grpSpPr>
        <p:sp>
          <p:nvSpPr>
            <p:cNvPr id="14" name="object 14"/>
            <p:cNvSpPr/>
            <p:nvPr/>
          </p:nvSpPr>
          <p:spPr>
            <a:xfrm>
              <a:off x="0" y="0"/>
              <a:ext cx="1911985" cy="2515218"/>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515228"/>
              <a:ext cx="2481234" cy="6736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ÇEVRESEL SÜRDÜRÜLEBİLİRLİK</a:t>
              </a:r>
              <a:endParaRPr dirty="0"/>
            </a:p>
          </p:txBody>
        </p:sp>
        <p:sp>
          <p:nvSpPr>
            <p:cNvPr id="16" name="object 16"/>
            <p:cNvSpPr/>
            <p:nvPr/>
          </p:nvSpPr>
          <p:spPr>
            <a:xfrm>
              <a:off x="1902768" y="3188887"/>
              <a:ext cx="578465"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314777" y="1165062"/>
            <a:ext cx="8205162" cy="1278363"/>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ÇEVRESEL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6" name="Metin kutusu 5">
            <a:extLst>
              <a:ext uri="{FF2B5EF4-FFF2-40B4-BE49-F238E27FC236}">
                <a16:creationId xmlns:a16="http://schemas.microsoft.com/office/drawing/2014/main" id="{84AA887F-76F8-7798-450A-0C3596B1F4BD}"/>
              </a:ext>
            </a:extLst>
          </p:cNvPr>
          <p:cNvSpPr txBox="1"/>
          <p:nvPr/>
        </p:nvSpPr>
        <p:spPr>
          <a:xfrm>
            <a:off x="2526659" y="5934463"/>
            <a:ext cx="7162800" cy="646331"/>
          </a:xfrm>
          <a:prstGeom prst="rect">
            <a:avLst/>
          </a:prstGeom>
          <a:noFill/>
        </p:spPr>
        <p:txBody>
          <a:bodyPr wrap="square" rtlCol="0">
            <a:spAutoFit/>
          </a:bodyPr>
          <a:lstStyle/>
          <a:p>
            <a:pPr algn="ctr"/>
            <a:r>
              <a:rPr lang="tr-TR" dirty="0">
                <a:latin typeface="Arial" panose="020B0604020202020204" pitchFamily="34" charset="0"/>
                <a:cs typeface="Arial" panose="020B0604020202020204" pitchFamily="34" charset="0"/>
              </a:rPr>
              <a:t>Tesisimiz sürdürülebilir bir turizm için arkeolojik araştırmalara destek olmaktadır.</a:t>
            </a:r>
          </a:p>
        </p:txBody>
      </p:sp>
      <p:pic>
        <p:nvPicPr>
          <p:cNvPr id="9" name="Resim 8">
            <a:extLst>
              <a:ext uri="{FF2B5EF4-FFF2-40B4-BE49-F238E27FC236}">
                <a16:creationId xmlns:a16="http://schemas.microsoft.com/office/drawing/2014/main" id="{530AE1B1-6C51-27BC-5E65-AF1217A81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7428" y="876374"/>
            <a:ext cx="6627344" cy="4684704"/>
          </a:xfrm>
          <a:prstGeom prst="rect">
            <a:avLst/>
          </a:prstGeom>
        </p:spPr>
      </p:pic>
      <p:pic>
        <p:nvPicPr>
          <p:cNvPr id="5" name="Resim 4">
            <a:extLst>
              <a:ext uri="{FF2B5EF4-FFF2-40B4-BE49-F238E27FC236}">
                <a16:creationId xmlns:a16="http://schemas.microsoft.com/office/drawing/2014/main" id="{C4ABE273-6D75-6B60-CD00-0FCEE9171FC0}"/>
              </a:ext>
            </a:extLst>
          </p:cNvPr>
          <p:cNvPicPr>
            <a:picLocks noChangeAspect="1"/>
          </p:cNvPicPr>
          <p:nvPr/>
        </p:nvPicPr>
        <p:blipFill>
          <a:blip r:embed="rId5"/>
          <a:stretch>
            <a:fillRect/>
          </a:stretch>
        </p:blipFill>
        <p:spPr>
          <a:xfrm>
            <a:off x="79780" y="226936"/>
            <a:ext cx="1716741" cy="549552"/>
          </a:xfrm>
          <a:prstGeom prst="rect">
            <a:avLst/>
          </a:prstGeom>
        </p:spPr>
      </p:pic>
    </p:spTree>
    <p:extLst>
      <p:ext uri="{BB962C8B-B14F-4D97-AF65-F5344CB8AC3E}">
        <p14:creationId xmlns:p14="http://schemas.microsoft.com/office/powerpoint/2010/main" val="90717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32679"/>
            <a:ext cx="2388790" cy="3574125"/>
            <a:chOff x="0" y="0"/>
            <a:chExt cx="2388790" cy="3574125"/>
          </a:xfrm>
        </p:grpSpPr>
        <p:sp>
          <p:nvSpPr>
            <p:cNvPr id="14" name="object 14"/>
            <p:cNvSpPr/>
            <p:nvPr/>
          </p:nvSpPr>
          <p:spPr>
            <a:xfrm>
              <a:off x="0" y="0"/>
              <a:ext cx="1911985" cy="2515218"/>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515228"/>
              <a:ext cx="2388790" cy="6736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ÇEVRESEL SÜRDÜRÜLEBİLİRLİK</a:t>
              </a:r>
              <a:endParaRPr dirty="0"/>
            </a:p>
          </p:txBody>
        </p:sp>
        <p:sp>
          <p:nvSpPr>
            <p:cNvPr id="16" name="object 16"/>
            <p:cNvSpPr/>
            <p:nvPr/>
          </p:nvSpPr>
          <p:spPr>
            <a:xfrm>
              <a:off x="1902768" y="3188887"/>
              <a:ext cx="486021"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034153" y="5250411"/>
            <a:ext cx="8205162" cy="2247859"/>
          </a:xfrm>
          <a:prstGeom prst="rect">
            <a:avLst/>
          </a:prstGeom>
          <a:noFill/>
        </p:spPr>
        <p:txBody>
          <a:bodyPr wrap="square" rtlCol="0">
            <a:spAutoFit/>
          </a:bodyPr>
          <a:lstStyle/>
          <a:p>
            <a:pPr marL="342900" marR="546100" algn="just">
              <a:lnSpc>
                <a:spcPct val="150000"/>
              </a:lnSpc>
              <a:spcAft>
                <a:spcPts val="1000"/>
              </a:spcAft>
            </a:pPr>
            <a:r>
              <a:rPr lang="tr-TR" sz="1400" b="1" dirty="0">
                <a:latin typeface="Arial" panose="020B0604020202020204" pitchFamily="34" charset="0"/>
                <a:ea typeface="Calibri" panose="020F0502020204030204" pitchFamily="34" charset="0"/>
                <a:cs typeface="Arial" panose="020B0604020202020204" pitchFamily="34" charset="0"/>
              </a:rPr>
              <a:t>ENGELLİLER İÇİN OLANAKLARIMIZ</a:t>
            </a:r>
          </a:p>
          <a:p>
            <a:pPr marL="342900" marR="546100" algn="just">
              <a:lnSpc>
                <a:spcPct val="150000"/>
              </a:lnSpc>
              <a:spcAft>
                <a:spcPts val="1000"/>
              </a:spcAft>
            </a:pPr>
            <a:r>
              <a:rPr lang="tr-TR" sz="1400">
                <a:effectLst/>
                <a:latin typeface="Arial" panose="020B0604020202020204" pitchFamily="34" charset="0"/>
                <a:ea typeface="Calibri" panose="020F0502020204030204" pitchFamily="34" charset="0"/>
                <a:cs typeface="Arial" panose="020B0604020202020204" pitchFamily="34" charset="0"/>
              </a:rPr>
              <a:t>Tesisimizde 2 </a:t>
            </a:r>
            <a:r>
              <a:rPr lang="tr-TR" sz="1400" dirty="0">
                <a:effectLst/>
                <a:latin typeface="Arial" panose="020B0604020202020204" pitchFamily="34" charset="0"/>
                <a:ea typeface="Calibri" panose="020F0502020204030204" pitchFamily="34" charset="0"/>
                <a:cs typeface="Arial" panose="020B0604020202020204" pitchFamily="34" charset="0"/>
              </a:rPr>
              <a:t>adet Engelli odamızla hizmet vermekteyiz.</a:t>
            </a:r>
          </a:p>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Engelli misafirlerimizin havuzlarda kullanımı için havuz asansörü ve denize daha rahat ulaşım sağlamaları için engelli şezlonglarımız mevcuttur. Tesisimizin iç ve dış mekan tüm alanlarında engelli misafirlerimiz düşünülmüş olup erişimlerini engelleyecek hiçbir alanımız yoktur.</a:t>
            </a: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ENGELSİZ YAŞAM</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4"/>
          <a:stretch>
            <a:fillRect/>
          </a:stretch>
        </p:blipFill>
        <p:spPr>
          <a:xfrm>
            <a:off x="2467344" y="779484"/>
            <a:ext cx="6919560" cy="12193"/>
          </a:xfrm>
          <a:prstGeom prst="rect">
            <a:avLst/>
          </a:prstGeom>
        </p:spPr>
      </p:pic>
      <p:pic>
        <p:nvPicPr>
          <p:cNvPr id="6" name="Resim 5" descr="dış mekan, gökyüzü, kişi, şahıs, siluet içeren bir resim&#10;&#10;Açıklama otomatik olarak oluşturuldu">
            <a:extLst>
              <a:ext uri="{FF2B5EF4-FFF2-40B4-BE49-F238E27FC236}">
                <a16:creationId xmlns:a16="http://schemas.microsoft.com/office/drawing/2014/main" id="{1CBA6D22-52FB-4DDF-7AEF-D7CE18AC0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5564" y="799227"/>
            <a:ext cx="3158962" cy="1757045"/>
          </a:xfrm>
          <a:prstGeom prst="rect">
            <a:avLst/>
          </a:prstGeom>
        </p:spPr>
      </p:pic>
      <p:pic>
        <p:nvPicPr>
          <p:cNvPr id="5" name="Resim 4">
            <a:extLst>
              <a:ext uri="{FF2B5EF4-FFF2-40B4-BE49-F238E27FC236}">
                <a16:creationId xmlns:a16="http://schemas.microsoft.com/office/drawing/2014/main" id="{FAADD3B5-17E3-9305-5ACD-A9F3E7FF4198}"/>
              </a:ext>
            </a:extLst>
          </p:cNvPr>
          <p:cNvPicPr>
            <a:picLocks noChangeAspect="1"/>
          </p:cNvPicPr>
          <p:nvPr/>
        </p:nvPicPr>
        <p:blipFill>
          <a:blip r:embed="rId6"/>
          <a:stretch>
            <a:fillRect/>
          </a:stretch>
        </p:blipFill>
        <p:spPr>
          <a:xfrm>
            <a:off x="79780" y="226936"/>
            <a:ext cx="1716741" cy="549552"/>
          </a:xfrm>
          <a:prstGeom prst="rect">
            <a:avLst/>
          </a:prstGeom>
        </p:spPr>
      </p:pic>
      <p:pic>
        <p:nvPicPr>
          <p:cNvPr id="17" name="Resim 16">
            <a:extLst>
              <a:ext uri="{FF2B5EF4-FFF2-40B4-BE49-F238E27FC236}">
                <a16:creationId xmlns:a16="http://schemas.microsoft.com/office/drawing/2014/main" id="{79E8F3C1-0553-24EF-6BF4-C84A3A2BBA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857" y="901788"/>
            <a:ext cx="3306170" cy="4287704"/>
          </a:xfrm>
          <a:prstGeom prst="rect">
            <a:avLst/>
          </a:prstGeom>
        </p:spPr>
      </p:pic>
      <p:pic>
        <p:nvPicPr>
          <p:cNvPr id="20" name="Resim 19">
            <a:extLst>
              <a:ext uri="{FF2B5EF4-FFF2-40B4-BE49-F238E27FC236}">
                <a16:creationId xmlns:a16="http://schemas.microsoft.com/office/drawing/2014/main" id="{C9802FB7-FB63-622D-7CE1-D068A85B2C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5564" y="2617191"/>
            <a:ext cx="2815415" cy="2572301"/>
          </a:xfrm>
          <a:prstGeom prst="rect">
            <a:avLst/>
          </a:prstGeom>
        </p:spPr>
      </p:pic>
    </p:spTree>
    <p:extLst>
      <p:ext uri="{BB962C8B-B14F-4D97-AF65-F5344CB8AC3E}">
        <p14:creationId xmlns:p14="http://schemas.microsoft.com/office/powerpoint/2010/main" val="1918324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562225"/>
            <a:ext cx="1911985" cy="4998199"/>
          </a:xfrm>
          <a:custGeom>
            <a:avLst/>
            <a:gdLst/>
            <a:ahLst/>
            <a:cxnLst/>
            <a:rect l="l" t="t" r="r" b="b"/>
            <a:pathLst>
              <a:path w="1911985" h="4801870">
                <a:moveTo>
                  <a:pt x="0" y="4801450"/>
                </a:moveTo>
                <a:lnTo>
                  <a:pt x="1911832" y="4801450"/>
                </a:lnTo>
                <a:lnTo>
                  <a:pt x="1911832" y="0"/>
                </a:lnTo>
                <a:lnTo>
                  <a:pt x="0" y="0"/>
                </a:lnTo>
                <a:lnTo>
                  <a:pt x="0" y="4801450"/>
                </a:lnTo>
                <a:close/>
              </a:path>
            </a:pathLst>
          </a:custGeom>
          <a:solidFill>
            <a:srgbClr val="236555"/>
          </a:solidFill>
        </p:spPr>
        <p:txBody>
          <a:bodyPr wrap="square" lIns="0" tIns="0" rIns="0" bIns="0" rtlCol="0"/>
          <a:lstStyle/>
          <a:p>
            <a:endParaRPr dirty="0"/>
          </a:p>
        </p:txBody>
      </p:sp>
      <p:grpSp>
        <p:nvGrpSpPr>
          <p:cNvPr id="3" name="object 3"/>
          <p:cNvGrpSpPr/>
          <p:nvPr/>
        </p:nvGrpSpPr>
        <p:grpSpPr>
          <a:xfrm>
            <a:off x="0" y="0"/>
            <a:ext cx="2070101" cy="2766860"/>
            <a:chOff x="0" y="0"/>
            <a:chExt cx="2070101" cy="2758655"/>
          </a:xfrm>
        </p:grpSpPr>
        <p:sp>
          <p:nvSpPr>
            <p:cNvPr id="4" name="object 4"/>
            <p:cNvSpPr/>
            <p:nvPr/>
          </p:nvSpPr>
          <p:spPr>
            <a:xfrm>
              <a:off x="0" y="0"/>
              <a:ext cx="1911985" cy="2426335"/>
            </a:xfrm>
            <a:custGeom>
              <a:avLst/>
              <a:gdLst/>
              <a:ahLst/>
              <a:cxnLst/>
              <a:rect l="l" t="t" r="r" b="b"/>
              <a:pathLst>
                <a:path w="1911985" h="2426335">
                  <a:moveTo>
                    <a:pt x="0" y="2425915"/>
                  </a:moveTo>
                  <a:lnTo>
                    <a:pt x="1911832" y="2425915"/>
                  </a:lnTo>
                  <a:lnTo>
                    <a:pt x="1911832" y="0"/>
                  </a:lnTo>
                  <a:lnTo>
                    <a:pt x="0" y="0"/>
                  </a:lnTo>
                  <a:lnTo>
                    <a:pt x="0" y="2425915"/>
                  </a:lnTo>
                  <a:close/>
                </a:path>
              </a:pathLst>
            </a:custGeom>
            <a:solidFill>
              <a:srgbClr val="236555"/>
            </a:solidFill>
          </p:spPr>
          <p:txBody>
            <a:bodyPr wrap="square" lIns="0" tIns="0" rIns="0" bIns="0" rtlCol="0"/>
            <a:lstStyle/>
            <a:p>
              <a:endParaRPr/>
            </a:p>
          </p:txBody>
        </p:sp>
        <p:sp>
          <p:nvSpPr>
            <p:cNvPr id="5" name="object 5"/>
            <p:cNvSpPr/>
            <p:nvPr/>
          </p:nvSpPr>
          <p:spPr>
            <a:xfrm>
              <a:off x="1" y="2425915"/>
              <a:ext cx="2070100" cy="332740"/>
            </a:xfrm>
            <a:custGeom>
              <a:avLst/>
              <a:gdLst/>
              <a:ahLst/>
              <a:cxnLst/>
              <a:rect l="l" t="t" r="r" b="b"/>
              <a:pathLst>
                <a:path w="2301875" h="332739">
                  <a:moveTo>
                    <a:pt x="2301608" y="0"/>
                  </a:moveTo>
                  <a:lnTo>
                    <a:pt x="0" y="0"/>
                  </a:lnTo>
                  <a:lnTo>
                    <a:pt x="0" y="332638"/>
                  </a:lnTo>
                  <a:lnTo>
                    <a:pt x="2301608" y="332638"/>
                  </a:lnTo>
                  <a:lnTo>
                    <a:pt x="2301608" y="0"/>
                  </a:lnTo>
                  <a:close/>
                </a:path>
              </a:pathLst>
            </a:custGeom>
            <a:solidFill>
              <a:srgbClr val="96CD84"/>
            </a:solidFill>
          </p:spPr>
          <p:txBody>
            <a:bodyPr wrap="square" lIns="0" tIns="0" rIns="0" bIns="0" rtlCol="0"/>
            <a:lstStyle/>
            <a:p>
              <a:pPr algn="ctr"/>
              <a:r>
                <a:rPr lang="tr-TR" dirty="0"/>
                <a:t>İÇİNDEKİLER</a:t>
              </a:r>
              <a:endParaRPr dirty="0"/>
            </a:p>
          </p:txBody>
        </p:sp>
      </p:grpSp>
      <p:sp>
        <p:nvSpPr>
          <p:cNvPr id="23" name="object 23"/>
          <p:cNvSpPr/>
          <p:nvPr/>
        </p:nvSpPr>
        <p:spPr>
          <a:xfrm>
            <a:off x="1901987" y="2765088"/>
            <a:ext cx="168114" cy="169626"/>
          </a:xfrm>
          <a:custGeom>
            <a:avLst/>
            <a:gdLst/>
            <a:ahLst/>
            <a:cxnLst/>
            <a:rect l="l" t="t" r="r" b="b"/>
            <a:pathLst>
              <a:path w="389889" h="201930">
                <a:moveTo>
                  <a:pt x="389763" y="0"/>
                </a:moveTo>
                <a:lnTo>
                  <a:pt x="0" y="0"/>
                </a:lnTo>
                <a:lnTo>
                  <a:pt x="0" y="201599"/>
                </a:lnTo>
                <a:lnTo>
                  <a:pt x="389763" y="0"/>
                </a:lnTo>
                <a:close/>
              </a:path>
            </a:pathLst>
          </a:custGeom>
          <a:solidFill>
            <a:srgbClr val="86AC72"/>
          </a:solidFill>
        </p:spPr>
        <p:txBody>
          <a:bodyPr wrap="square" lIns="0" tIns="0" rIns="0" bIns="0" rtlCol="0"/>
          <a:lstStyle/>
          <a:p>
            <a:endParaRPr dirty="0"/>
          </a:p>
        </p:txBody>
      </p:sp>
      <p:pic>
        <p:nvPicPr>
          <p:cNvPr id="30" name="object 30"/>
          <p:cNvPicPr/>
          <p:nvPr/>
        </p:nvPicPr>
        <p:blipFill>
          <a:blip r:embed="rId2" cstate="print"/>
          <a:stretch>
            <a:fillRect/>
          </a:stretch>
        </p:blipFill>
        <p:spPr>
          <a:xfrm>
            <a:off x="55325" y="6018766"/>
            <a:ext cx="1793170" cy="1515059"/>
          </a:xfrm>
          <a:prstGeom prst="rect">
            <a:avLst/>
          </a:prstGeom>
        </p:spPr>
      </p:pic>
      <p:sp>
        <p:nvSpPr>
          <p:cNvPr id="31" name="object 31"/>
          <p:cNvSpPr/>
          <p:nvPr/>
        </p:nvSpPr>
        <p:spPr>
          <a:xfrm>
            <a:off x="2825520" y="596268"/>
            <a:ext cx="6915150" cy="0"/>
          </a:xfrm>
          <a:custGeom>
            <a:avLst/>
            <a:gdLst/>
            <a:ahLst/>
            <a:cxnLst/>
            <a:rect l="l" t="t" r="r" b="b"/>
            <a:pathLst>
              <a:path w="6915150">
                <a:moveTo>
                  <a:pt x="0" y="0"/>
                </a:moveTo>
                <a:lnTo>
                  <a:pt x="6915111" y="0"/>
                </a:lnTo>
              </a:path>
            </a:pathLst>
          </a:custGeom>
          <a:ln w="12700">
            <a:solidFill>
              <a:srgbClr val="236555"/>
            </a:solidFill>
          </a:ln>
        </p:spPr>
        <p:txBody>
          <a:bodyPr wrap="square" lIns="0" tIns="0" rIns="0" bIns="0" rtlCol="0"/>
          <a:lstStyle/>
          <a:p>
            <a:endParaRPr/>
          </a:p>
        </p:txBody>
      </p:sp>
      <p:sp>
        <p:nvSpPr>
          <p:cNvPr id="205" name="Metin kutusu 204">
            <a:extLst>
              <a:ext uri="{FF2B5EF4-FFF2-40B4-BE49-F238E27FC236}">
                <a16:creationId xmlns:a16="http://schemas.microsoft.com/office/drawing/2014/main" id="{09F3F3D6-3769-7346-3F3B-DBF0D10AE39D}"/>
              </a:ext>
            </a:extLst>
          </p:cNvPr>
          <p:cNvSpPr txBox="1"/>
          <p:nvPr/>
        </p:nvSpPr>
        <p:spPr>
          <a:xfrm>
            <a:off x="2694336" y="226936"/>
            <a:ext cx="1737963" cy="369332"/>
          </a:xfrm>
          <a:prstGeom prst="rect">
            <a:avLst/>
          </a:prstGeom>
          <a:noFill/>
        </p:spPr>
        <p:txBody>
          <a:bodyPr wrap="square" rtlCol="0">
            <a:spAutoFit/>
          </a:bodyPr>
          <a:lstStyle/>
          <a:p>
            <a:r>
              <a:rPr lang="tr-TR" dirty="0"/>
              <a:t>İÇİNDEKİLER</a:t>
            </a:r>
          </a:p>
        </p:txBody>
      </p:sp>
      <p:sp>
        <p:nvSpPr>
          <p:cNvPr id="16" name="Metin kutusu 15">
            <a:extLst>
              <a:ext uri="{FF2B5EF4-FFF2-40B4-BE49-F238E27FC236}">
                <a16:creationId xmlns:a16="http://schemas.microsoft.com/office/drawing/2014/main" id="{1DBF0F15-BF9A-53A4-1157-0FEEA8B186F3}"/>
              </a:ext>
            </a:extLst>
          </p:cNvPr>
          <p:cNvSpPr txBox="1"/>
          <p:nvPr/>
        </p:nvSpPr>
        <p:spPr>
          <a:xfrm>
            <a:off x="2690003" y="965600"/>
            <a:ext cx="7488474" cy="6309420"/>
          </a:xfrm>
          <a:prstGeom prst="rect">
            <a:avLst/>
          </a:prstGeom>
          <a:noFill/>
        </p:spPr>
        <p:txBody>
          <a:bodyPr wrap="square" rtlCol="0">
            <a:spAutoFit/>
          </a:bodyPr>
          <a:lstStyle/>
          <a:p>
            <a:r>
              <a:rPr lang="tr-TR" sz="1400" b="1" dirty="0">
                <a:latin typeface="Arial" panose="020B0604020202020204" pitchFamily="34" charset="0"/>
                <a:cs typeface="Arial" panose="020B0604020202020204" pitchFamily="34" charset="0"/>
              </a:rPr>
              <a:t>1.Otel Tanıtımı</a:t>
            </a:r>
          </a:p>
          <a:p>
            <a:r>
              <a:rPr lang="tr-TR" sz="1400" b="1" dirty="0">
                <a:latin typeface="Arial" panose="020B0604020202020204" pitchFamily="34" charset="0"/>
                <a:cs typeface="Arial" panose="020B0604020202020204" pitchFamily="34" charset="0"/>
              </a:rPr>
              <a:t>2.Sürdürülebilirlik Raporu</a:t>
            </a:r>
          </a:p>
          <a:p>
            <a:r>
              <a:rPr lang="tr-TR" sz="1400" b="1" dirty="0">
                <a:latin typeface="Arial" panose="020B0604020202020204" pitchFamily="34" charset="0"/>
                <a:cs typeface="Arial" panose="020B0604020202020204" pitchFamily="34" charset="0"/>
              </a:rPr>
              <a:t>3.Politikalar</a:t>
            </a:r>
          </a:p>
          <a:p>
            <a:r>
              <a:rPr lang="tr-TR" sz="1400" dirty="0">
                <a:latin typeface="Arial" panose="020B0604020202020204" pitchFamily="34" charset="0"/>
                <a:cs typeface="Arial" panose="020B0604020202020204" pitchFamily="34" charset="0"/>
              </a:rPr>
              <a:t>3.1 Entegre Yönetim Sistemi Politikası</a:t>
            </a:r>
          </a:p>
          <a:p>
            <a:r>
              <a:rPr lang="tr-TR" sz="1400" dirty="0">
                <a:latin typeface="Arial" panose="020B0604020202020204" pitchFamily="34" charset="0"/>
                <a:cs typeface="Arial" panose="020B0604020202020204" pitchFamily="34" charset="0"/>
              </a:rPr>
              <a:t>3.2 Misyon-Vizyon</a:t>
            </a:r>
          </a:p>
          <a:p>
            <a:r>
              <a:rPr lang="tr-TR" sz="1400" dirty="0">
                <a:latin typeface="Arial" panose="020B0604020202020204" pitchFamily="34" charset="0"/>
                <a:cs typeface="Arial" panose="020B0604020202020204" pitchFamily="34" charset="0"/>
              </a:rPr>
              <a:t>3.3 Sürdürülebilirlik Sistemleri Politikası</a:t>
            </a:r>
          </a:p>
          <a:p>
            <a:r>
              <a:rPr lang="tr-TR" sz="1400" dirty="0">
                <a:latin typeface="Arial" panose="020B0604020202020204" pitchFamily="34" charset="0"/>
                <a:cs typeface="Arial" panose="020B0604020202020204" pitchFamily="34" charset="0"/>
              </a:rPr>
              <a:t>3.4 İş Sağlığı ve Güvenliği Politikası</a:t>
            </a:r>
          </a:p>
          <a:p>
            <a:r>
              <a:rPr lang="tr-TR" sz="1400" dirty="0">
                <a:latin typeface="Arial" panose="020B0604020202020204" pitchFamily="34" charset="0"/>
                <a:cs typeface="Arial" panose="020B0604020202020204" pitchFamily="34" charset="0"/>
              </a:rPr>
              <a:t>3.5 Personellerin Çalışma Koşulları ve Kadın Hakları Koruma Politikası</a:t>
            </a:r>
          </a:p>
          <a:p>
            <a:r>
              <a:rPr lang="tr-TR" sz="1400" dirty="0">
                <a:latin typeface="Arial" panose="020B0604020202020204" pitchFamily="34" charset="0"/>
                <a:cs typeface="Arial" panose="020B0604020202020204" pitchFamily="34" charset="0"/>
              </a:rPr>
              <a:t>3.6 Satın alma Politikası</a:t>
            </a:r>
          </a:p>
          <a:p>
            <a:r>
              <a:rPr lang="tr-TR" sz="1400" dirty="0">
                <a:latin typeface="Arial" panose="020B0604020202020204" pitchFamily="34" charset="0"/>
                <a:cs typeface="Arial" panose="020B0604020202020204" pitchFamily="34" charset="0"/>
              </a:rPr>
              <a:t>3.7 Kurumsal Sorumluluk Politikası</a:t>
            </a:r>
          </a:p>
          <a:p>
            <a:r>
              <a:rPr lang="tr-TR" sz="1400" dirty="0">
                <a:latin typeface="Arial" panose="020B0604020202020204" pitchFamily="34" charset="0"/>
                <a:cs typeface="Arial" panose="020B0604020202020204" pitchFamily="34" charset="0"/>
              </a:rPr>
              <a:t>3.8 Kültürel ,Doğal, Tarihi Yerler Politikası</a:t>
            </a:r>
          </a:p>
          <a:p>
            <a:endParaRPr lang="tr-TR" sz="1400" dirty="0">
              <a:latin typeface="Arial" panose="020B0604020202020204" pitchFamily="34" charset="0"/>
              <a:cs typeface="Arial" panose="020B0604020202020204" pitchFamily="34" charset="0"/>
            </a:endParaRPr>
          </a:p>
          <a:p>
            <a:r>
              <a:rPr lang="tr-TR" sz="1400" b="1" dirty="0">
                <a:latin typeface="Arial" panose="020B0604020202020204" pitchFamily="34" charset="0"/>
                <a:cs typeface="Arial" panose="020B0604020202020204" pitchFamily="34" charset="0"/>
              </a:rPr>
              <a:t>4. Çevresel Sürdürülebilirlik</a:t>
            </a:r>
          </a:p>
          <a:p>
            <a:r>
              <a:rPr lang="tr-TR" sz="1400" dirty="0">
                <a:latin typeface="Arial" panose="020B0604020202020204" pitchFamily="34" charset="0"/>
                <a:cs typeface="Arial" panose="020B0604020202020204" pitchFamily="34" charset="0"/>
              </a:rPr>
              <a:t>4.1 Enerji Yönetimi</a:t>
            </a:r>
          </a:p>
          <a:p>
            <a:r>
              <a:rPr lang="tr-TR" sz="1400" dirty="0">
                <a:latin typeface="Arial" panose="020B0604020202020204" pitchFamily="34" charset="0"/>
                <a:cs typeface="Arial" panose="020B0604020202020204" pitchFamily="34" charset="0"/>
              </a:rPr>
              <a:t>4.2 Su Yönetimi</a:t>
            </a:r>
          </a:p>
          <a:p>
            <a:r>
              <a:rPr lang="tr-TR" sz="1400" dirty="0">
                <a:latin typeface="Arial" panose="020B0604020202020204" pitchFamily="34" charset="0"/>
                <a:cs typeface="Arial" panose="020B0604020202020204" pitchFamily="34" charset="0"/>
              </a:rPr>
              <a:t>4.3 Atık Yönetimi</a:t>
            </a:r>
          </a:p>
          <a:p>
            <a:r>
              <a:rPr lang="tr-TR" sz="1400" dirty="0">
                <a:latin typeface="Arial" panose="020B0604020202020204" pitchFamily="34" charset="0"/>
                <a:cs typeface="Arial" panose="020B0604020202020204" pitchFamily="34" charset="0"/>
              </a:rPr>
              <a:t>4.4 Kimyasal Yönetimi</a:t>
            </a:r>
          </a:p>
          <a:p>
            <a:r>
              <a:rPr lang="tr-TR" sz="1400" dirty="0">
                <a:latin typeface="Arial" panose="020B0604020202020204" pitchFamily="34" charset="0"/>
                <a:cs typeface="Arial" panose="020B0604020202020204" pitchFamily="34" charset="0"/>
              </a:rPr>
              <a:t>4.5 Hava Kirliliği Yönetimi</a:t>
            </a:r>
          </a:p>
          <a:p>
            <a:endParaRPr lang="tr-TR" sz="1400" dirty="0">
              <a:latin typeface="Arial" panose="020B0604020202020204" pitchFamily="34" charset="0"/>
              <a:cs typeface="Arial" panose="020B0604020202020204" pitchFamily="34" charset="0"/>
            </a:endParaRPr>
          </a:p>
          <a:p>
            <a:r>
              <a:rPr lang="tr-TR" sz="1400" b="1" dirty="0">
                <a:latin typeface="Arial" panose="020B0604020202020204" pitchFamily="34" charset="0"/>
                <a:cs typeface="Arial" panose="020B0604020202020204" pitchFamily="34" charset="0"/>
              </a:rPr>
              <a:t>5.Sosyal ve Kültürel Sürdürülebilirlik</a:t>
            </a:r>
          </a:p>
          <a:p>
            <a:r>
              <a:rPr lang="tr-TR" sz="1400" dirty="0">
                <a:latin typeface="Arial" panose="020B0604020202020204" pitchFamily="34" charset="0"/>
                <a:cs typeface="Arial" panose="020B0604020202020204" pitchFamily="34" charset="0"/>
              </a:rPr>
              <a:t>5.1 Personel Çalışma Koşulları ve Kadın Hakları Koruma Politikası</a:t>
            </a:r>
          </a:p>
          <a:p>
            <a:r>
              <a:rPr lang="tr-TR" sz="1400" dirty="0">
                <a:latin typeface="Arial" panose="020B0604020202020204" pitchFamily="34" charset="0"/>
                <a:cs typeface="Arial" panose="020B0604020202020204" pitchFamily="34" charset="0"/>
              </a:rPr>
              <a:t>5.2 Hayvan Hakları</a:t>
            </a:r>
          </a:p>
          <a:p>
            <a:r>
              <a:rPr lang="tr-TR" sz="1400" dirty="0">
                <a:latin typeface="Arial" panose="020B0604020202020204" pitchFamily="34" charset="0"/>
                <a:cs typeface="Arial" panose="020B0604020202020204" pitchFamily="34" charset="0"/>
              </a:rPr>
              <a:t>5.3 Yerel Toplum İlişkileri ve Sosyal Sorumluluk</a:t>
            </a:r>
          </a:p>
          <a:p>
            <a:r>
              <a:rPr lang="tr-TR" sz="1400" dirty="0">
                <a:latin typeface="Arial" panose="020B0604020202020204" pitchFamily="34" charset="0"/>
                <a:cs typeface="Arial" panose="020B0604020202020204" pitchFamily="34" charset="0"/>
              </a:rPr>
              <a:t>5.4 Kültürel Mirasın Korunması</a:t>
            </a:r>
            <a:endParaRPr lang="tr-TR" sz="1400" b="1" dirty="0">
              <a:latin typeface="Arial" panose="020B0604020202020204" pitchFamily="34" charset="0"/>
              <a:cs typeface="Arial" panose="020B0604020202020204" pitchFamily="34" charset="0"/>
            </a:endParaRPr>
          </a:p>
          <a:p>
            <a:endParaRPr lang="tr-TR" dirty="0"/>
          </a:p>
          <a:p>
            <a:endParaRPr lang="tr-TR" dirty="0"/>
          </a:p>
          <a:p>
            <a:endParaRPr lang="tr-TR" dirty="0"/>
          </a:p>
        </p:txBody>
      </p:sp>
      <p:pic>
        <p:nvPicPr>
          <p:cNvPr id="6" name="Resim 5">
            <a:extLst>
              <a:ext uri="{FF2B5EF4-FFF2-40B4-BE49-F238E27FC236}">
                <a16:creationId xmlns:a16="http://schemas.microsoft.com/office/drawing/2014/main" id="{57CD4076-731F-BA93-2601-A15B4B23C8FB}"/>
              </a:ext>
            </a:extLst>
          </p:cNvPr>
          <p:cNvPicPr>
            <a:picLocks noChangeAspect="1"/>
          </p:cNvPicPr>
          <p:nvPr/>
        </p:nvPicPr>
        <p:blipFill>
          <a:blip r:embed="rId3"/>
          <a:stretch>
            <a:fillRect/>
          </a:stretch>
        </p:blipFill>
        <p:spPr>
          <a:xfrm>
            <a:off x="131754" y="257625"/>
            <a:ext cx="1716741" cy="5495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2943225"/>
            <a:ext cx="1911985" cy="46128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32679"/>
            <a:ext cx="2118460" cy="3361132"/>
            <a:chOff x="0" y="0"/>
            <a:chExt cx="2118460" cy="3361132"/>
          </a:xfrm>
        </p:grpSpPr>
        <p:sp>
          <p:nvSpPr>
            <p:cNvPr id="14" name="object 14"/>
            <p:cNvSpPr/>
            <p:nvPr/>
          </p:nvSpPr>
          <p:spPr>
            <a:xfrm>
              <a:off x="0" y="0"/>
              <a:ext cx="1911985" cy="2515218"/>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515228"/>
              <a:ext cx="2118460" cy="460666"/>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GES PROJESİ</a:t>
              </a:r>
              <a:endParaRPr dirty="0"/>
            </a:p>
          </p:txBody>
        </p:sp>
        <p:sp>
          <p:nvSpPr>
            <p:cNvPr id="16" name="object 16"/>
            <p:cNvSpPr/>
            <p:nvPr/>
          </p:nvSpPr>
          <p:spPr>
            <a:xfrm>
              <a:off x="1902768" y="2975894"/>
              <a:ext cx="215691"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104570" y="2042777"/>
            <a:ext cx="8205162" cy="1601529"/>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Granada Luxury Hotel grubu olarak Antalya’nın Korkuteli ilçesinde 18 MW(</a:t>
            </a:r>
            <a:r>
              <a:rPr lang="tr-TR" sz="1400" dirty="0" err="1">
                <a:latin typeface="Arial" panose="020B0604020202020204" pitchFamily="34" charset="0"/>
                <a:ea typeface="Calibri" panose="020F0502020204030204" pitchFamily="34" charset="0"/>
                <a:cs typeface="Arial" panose="020B0604020202020204" pitchFamily="34" charset="0"/>
              </a:rPr>
              <a:t>megawatt</a:t>
            </a:r>
            <a:r>
              <a:rPr lang="tr-TR" sz="1400" dirty="0">
                <a:latin typeface="Arial" panose="020B0604020202020204" pitchFamily="34" charset="0"/>
                <a:ea typeface="Calibri" panose="020F0502020204030204" pitchFamily="34" charset="0"/>
                <a:cs typeface="Arial" panose="020B0604020202020204" pitchFamily="34" charset="0"/>
              </a:rPr>
              <a:t>) GES Güneş Enerji Santrali kurulumu yapılmıştır..</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GES PROJESİ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6" name="Resim 5" descr="dış mekan, ev, bina, güneş enerjisi içeren bir resim&#10;&#10;Açıklama otomatik olarak oluşturuldu">
            <a:extLst>
              <a:ext uri="{FF2B5EF4-FFF2-40B4-BE49-F238E27FC236}">
                <a16:creationId xmlns:a16="http://schemas.microsoft.com/office/drawing/2014/main" id="{E5F495EB-B59C-76FF-F09B-161FEFB933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8844" y="3328453"/>
            <a:ext cx="5839256" cy="3315249"/>
          </a:xfrm>
          <a:prstGeom prst="rect">
            <a:avLst/>
          </a:prstGeom>
        </p:spPr>
      </p:pic>
      <p:pic>
        <p:nvPicPr>
          <p:cNvPr id="7" name="Resim 6">
            <a:extLst>
              <a:ext uri="{FF2B5EF4-FFF2-40B4-BE49-F238E27FC236}">
                <a16:creationId xmlns:a16="http://schemas.microsoft.com/office/drawing/2014/main" id="{FF201067-67EA-18ED-36EE-8404E64F9C1B}"/>
              </a:ext>
            </a:extLst>
          </p:cNvPr>
          <p:cNvPicPr>
            <a:picLocks noChangeAspect="1"/>
          </p:cNvPicPr>
          <p:nvPr/>
        </p:nvPicPr>
        <p:blipFill>
          <a:blip r:embed="rId5"/>
          <a:stretch>
            <a:fillRect/>
          </a:stretch>
        </p:blipFill>
        <p:spPr>
          <a:xfrm>
            <a:off x="79780" y="226936"/>
            <a:ext cx="1716741" cy="549552"/>
          </a:xfrm>
          <a:prstGeom prst="rect">
            <a:avLst/>
          </a:prstGeom>
        </p:spPr>
      </p:pic>
    </p:spTree>
    <p:extLst>
      <p:ext uri="{BB962C8B-B14F-4D97-AF65-F5344CB8AC3E}">
        <p14:creationId xmlns:p14="http://schemas.microsoft.com/office/powerpoint/2010/main" val="2225610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32679"/>
            <a:ext cx="2056209" cy="3574125"/>
            <a:chOff x="0" y="0"/>
            <a:chExt cx="2070099"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070099"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ENERJİ YÖNETİMİ</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659743" y="5686425"/>
            <a:ext cx="8205162"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ENERJİ YÖNETİMİ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3924858-3A4F-37C7-A310-5A65C6E080DC}"/>
              </a:ext>
            </a:extLst>
          </p:cNvPr>
          <p:cNvSpPr txBox="1"/>
          <p:nvPr/>
        </p:nvSpPr>
        <p:spPr>
          <a:xfrm>
            <a:off x="2491698" y="2070669"/>
            <a:ext cx="7427002" cy="3693319"/>
          </a:xfrm>
          <a:prstGeom prst="rect">
            <a:avLst/>
          </a:prstGeom>
          <a:noFill/>
        </p:spPr>
        <p:txBody>
          <a:bodyPr wrap="square" rtlCol="0">
            <a:spAutoFit/>
          </a:bodyPr>
          <a:lstStyle/>
          <a:p>
            <a:pPr marL="285750" indent="-285750">
              <a:buFont typeface="Arial" panose="020B0604020202020204" pitchFamily="34" charset="0"/>
              <a:buChar char="•"/>
            </a:pPr>
            <a:r>
              <a:rPr lang="tr-TR" dirty="0"/>
              <a:t>Granada Luxury Red Hotel olarak tesisimiz UKAS onaylı                       İSO 50001:2018 Enerji Yönetim Sistemi sertifikasına sahip </a:t>
            </a:r>
            <a:r>
              <a:rPr lang="tr-TR" dirty="0" err="1"/>
              <a:t>olup,enerji</a:t>
            </a:r>
            <a:r>
              <a:rPr lang="tr-TR" dirty="0"/>
              <a:t> tüketimini en aza indirgemek amacıyla, minimum düzeyde soğutma ve ısıtma imkanı sağlayacak şekilde tasarlanmıştır.</a:t>
            </a:r>
          </a:p>
          <a:p>
            <a:pPr marL="285750" indent="-285750">
              <a:buFont typeface="Arial" panose="020B0604020202020204" pitchFamily="34" charset="0"/>
              <a:buChar char="•"/>
            </a:pPr>
            <a:r>
              <a:rPr lang="tr-TR" dirty="0"/>
              <a:t>Misafir odalarında Enerji Kesici kart sistemi(</a:t>
            </a:r>
            <a:r>
              <a:rPr lang="tr-TR" dirty="0" err="1"/>
              <a:t>Energy</a:t>
            </a:r>
            <a:r>
              <a:rPr lang="tr-TR" dirty="0"/>
              <a:t> </a:t>
            </a:r>
            <a:r>
              <a:rPr lang="tr-TR" dirty="0" err="1"/>
              <a:t>Saver</a:t>
            </a:r>
            <a:r>
              <a:rPr lang="tr-TR" dirty="0"/>
              <a:t>) mevcuttur.</a:t>
            </a:r>
          </a:p>
          <a:p>
            <a:pPr marL="285750" indent="-285750">
              <a:buFont typeface="Arial" panose="020B0604020202020204" pitchFamily="34" charset="0"/>
              <a:buChar char="•"/>
            </a:pPr>
            <a:r>
              <a:rPr lang="tr-TR" dirty="0"/>
              <a:t>Enerji sisteminde misafir odalarında Varlık </a:t>
            </a:r>
            <a:r>
              <a:rPr lang="tr-TR" dirty="0" err="1"/>
              <a:t>sensörü</a:t>
            </a:r>
            <a:r>
              <a:rPr lang="tr-TR" dirty="0"/>
              <a:t> mevcut olup enerji tasarrufu sağlamak amaçlanmıştır.</a:t>
            </a:r>
          </a:p>
          <a:p>
            <a:pPr marL="285750" indent="-285750">
              <a:buFont typeface="Arial" panose="020B0604020202020204" pitchFamily="34" charset="0"/>
              <a:buChar char="•"/>
            </a:pPr>
            <a:r>
              <a:rPr lang="tr-TR" dirty="0"/>
              <a:t>Doğal kaynakların dünyamız ve gelecek nesiller için öneminin farkında olup bu amaçla çalışmalar yapmaktayız. Bu nedenle doğayı koruma, kaynakları daha tasarruflu kullanmak için tüm süreçlerimizi takip ederek yerine getirmekteyiz.</a:t>
            </a:r>
          </a:p>
          <a:p>
            <a:pPr marL="285750" indent="-285750">
              <a:buFont typeface="Arial" panose="020B0604020202020204" pitchFamily="34" charset="0"/>
              <a:buChar char="•"/>
            </a:pPr>
            <a:r>
              <a:rPr lang="tr-TR" dirty="0"/>
              <a:t>Doğal kaynakların bilinçli tüketimi için tüm çalışanlarımızı, iş paydaşlarımızı ve misafirlerimizi bilgilendirmeye çalışmaktayız.</a:t>
            </a:r>
          </a:p>
        </p:txBody>
      </p:sp>
      <p:pic>
        <p:nvPicPr>
          <p:cNvPr id="7" name="Resim 6">
            <a:extLst>
              <a:ext uri="{FF2B5EF4-FFF2-40B4-BE49-F238E27FC236}">
                <a16:creationId xmlns:a16="http://schemas.microsoft.com/office/drawing/2014/main" id="{09F4CA21-67B0-5DA8-0F19-9CEFEAD67819}"/>
              </a:ext>
            </a:extLst>
          </p:cNvPr>
          <p:cNvPicPr>
            <a:picLocks noChangeAspect="1"/>
          </p:cNvPicPr>
          <p:nvPr/>
        </p:nvPicPr>
        <p:blipFill>
          <a:blip r:embed="rId4"/>
          <a:stretch>
            <a:fillRect/>
          </a:stretch>
        </p:blipFill>
        <p:spPr>
          <a:xfrm>
            <a:off x="79780" y="226936"/>
            <a:ext cx="1716741" cy="549552"/>
          </a:xfrm>
          <a:prstGeom prst="rect">
            <a:avLst/>
          </a:prstGeom>
        </p:spPr>
      </p:pic>
    </p:spTree>
    <p:extLst>
      <p:ext uri="{BB962C8B-B14F-4D97-AF65-F5344CB8AC3E}">
        <p14:creationId xmlns:p14="http://schemas.microsoft.com/office/powerpoint/2010/main" val="755777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070099" cy="3541446"/>
            <a:chOff x="0" y="0"/>
            <a:chExt cx="2070099"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070099"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ENERJİ YÖNETİMİ</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659743" y="5686425"/>
            <a:ext cx="8205162"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YILLIK ELEKTRİK TÜKETİMİ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6" name="Resim 5">
            <a:extLst>
              <a:ext uri="{FF2B5EF4-FFF2-40B4-BE49-F238E27FC236}">
                <a16:creationId xmlns:a16="http://schemas.microsoft.com/office/drawing/2014/main" id="{AA154ADD-DF29-1A8B-10E0-12F1FCF3C181}"/>
              </a:ext>
            </a:extLst>
          </p:cNvPr>
          <p:cNvPicPr>
            <a:picLocks noChangeAspect="1"/>
          </p:cNvPicPr>
          <p:nvPr/>
        </p:nvPicPr>
        <p:blipFill>
          <a:blip r:embed="rId4"/>
          <a:stretch>
            <a:fillRect/>
          </a:stretch>
        </p:blipFill>
        <p:spPr>
          <a:xfrm>
            <a:off x="79780" y="226936"/>
            <a:ext cx="1716741" cy="549552"/>
          </a:xfrm>
          <a:prstGeom prst="rect">
            <a:avLst/>
          </a:prstGeom>
        </p:spPr>
      </p:pic>
      <p:graphicFrame>
        <p:nvGraphicFramePr>
          <p:cNvPr id="5" name="Grafik 4">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34168352"/>
              </p:ext>
            </p:extLst>
          </p:nvPr>
        </p:nvGraphicFramePr>
        <p:xfrm>
          <a:off x="2960687" y="1647825"/>
          <a:ext cx="7034213" cy="39433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1579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070099" cy="3541446"/>
            <a:chOff x="0" y="0"/>
            <a:chExt cx="2070099"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070099"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ENERJİ YÖNETİMİ</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659743" y="5686425"/>
            <a:ext cx="8205162"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YILLIK LNG TÜKETİMİ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7" name="Resim 6">
            <a:extLst>
              <a:ext uri="{FF2B5EF4-FFF2-40B4-BE49-F238E27FC236}">
                <a16:creationId xmlns:a16="http://schemas.microsoft.com/office/drawing/2014/main" id="{499B5E02-765D-D813-CC25-7D4673D6A584}"/>
              </a:ext>
            </a:extLst>
          </p:cNvPr>
          <p:cNvPicPr>
            <a:picLocks noChangeAspect="1"/>
          </p:cNvPicPr>
          <p:nvPr/>
        </p:nvPicPr>
        <p:blipFill>
          <a:blip r:embed="rId4"/>
          <a:stretch>
            <a:fillRect/>
          </a:stretch>
        </p:blipFill>
        <p:spPr>
          <a:xfrm>
            <a:off x="79780" y="226936"/>
            <a:ext cx="1716741" cy="549552"/>
          </a:xfrm>
          <a:prstGeom prst="rect">
            <a:avLst/>
          </a:prstGeom>
        </p:spPr>
      </p:pic>
      <p:graphicFrame>
        <p:nvGraphicFramePr>
          <p:cNvPr id="5" name="Grafik 4">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4246784700"/>
              </p:ext>
            </p:extLst>
          </p:nvPr>
        </p:nvGraphicFramePr>
        <p:xfrm>
          <a:off x="3060700" y="1800225"/>
          <a:ext cx="6919560" cy="37909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95090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7209"/>
            <a:ext cx="2070099" cy="3558655"/>
            <a:chOff x="0" y="0"/>
            <a:chExt cx="2070099"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070099"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SU YÖNETİMİ</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659743" y="5686425"/>
            <a:ext cx="8205162"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YILLIK SU TÜKETİMİ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7" name="Resim 6">
            <a:extLst>
              <a:ext uri="{FF2B5EF4-FFF2-40B4-BE49-F238E27FC236}">
                <a16:creationId xmlns:a16="http://schemas.microsoft.com/office/drawing/2014/main" id="{77CAEC3E-2D6D-D4A2-1B52-23820283AAA8}"/>
              </a:ext>
            </a:extLst>
          </p:cNvPr>
          <p:cNvPicPr>
            <a:picLocks noChangeAspect="1"/>
          </p:cNvPicPr>
          <p:nvPr/>
        </p:nvPicPr>
        <p:blipFill>
          <a:blip r:embed="rId4"/>
          <a:stretch>
            <a:fillRect/>
          </a:stretch>
        </p:blipFill>
        <p:spPr>
          <a:xfrm>
            <a:off x="79780" y="226936"/>
            <a:ext cx="1716741" cy="549552"/>
          </a:xfrm>
          <a:prstGeom prst="rect">
            <a:avLst/>
          </a:prstGeom>
        </p:spPr>
      </p:pic>
      <p:pic>
        <p:nvPicPr>
          <p:cNvPr id="5" name="Resim 4">
            <a:extLst>
              <a:ext uri="{FF2B5EF4-FFF2-40B4-BE49-F238E27FC236}">
                <a16:creationId xmlns:a16="http://schemas.microsoft.com/office/drawing/2014/main" id="{0D562905-5FFE-2146-9B22-B5867CD013C9}"/>
              </a:ext>
            </a:extLst>
          </p:cNvPr>
          <p:cNvPicPr>
            <a:picLocks noChangeAspect="1"/>
          </p:cNvPicPr>
          <p:nvPr/>
        </p:nvPicPr>
        <p:blipFill>
          <a:blip r:embed="rId5"/>
          <a:stretch>
            <a:fillRect/>
          </a:stretch>
        </p:blipFill>
        <p:spPr>
          <a:xfrm>
            <a:off x="3089140" y="1877890"/>
            <a:ext cx="6677160" cy="3807070"/>
          </a:xfrm>
          <a:prstGeom prst="rect">
            <a:avLst/>
          </a:prstGeom>
        </p:spPr>
      </p:pic>
    </p:spTree>
    <p:extLst>
      <p:ext uri="{BB962C8B-B14F-4D97-AF65-F5344CB8AC3E}">
        <p14:creationId xmlns:p14="http://schemas.microsoft.com/office/powerpoint/2010/main" val="914961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32679"/>
            <a:ext cx="2070099" cy="3574125"/>
            <a:chOff x="0" y="0"/>
            <a:chExt cx="2070099" cy="3574125"/>
          </a:xfrm>
        </p:grpSpPr>
        <p:sp>
          <p:nvSpPr>
            <p:cNvPr id="14" name="object 14"/>
            <p:cNvSpPr/>
            <p:nvPr/>
          </p:nvSpPr>
          <p:spPr>
            <a:xfrm>
              <a:off x="0" y="0"/>
              <a:ext cx="1911985" cy="2515218"/>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515228"/>
              <a:ext cx="2070099" cy="6736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KARBON AYAK İZİ HESAPLAMA</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298700" y="1882924"/>
            <a:ext cx="7866808" cy="4443332"/>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Granada Luxury Red Hotel konaklamak için Hava yolu ve Kara yolu ile gelmiş misafirlerin bu yolculuk neticesinde kullandıkları ulaşım araçlarının tüketmiş olduğu Fosil yakıtlardan, oteldeki hizmetlerin sağlanması için kullanılan Elektrikten, tesiste Isıtma-Soğutma, mutfak ihtiyacının karşılanması için tüketilen sıvılaştırılmış doğal gazın atmosfere saldığı Karbondioksit gazının hacimsel karşılığı olan karbon ayak izinin sayısal değerini vermektedir.</a:t>
            </a:r>
          </a:p>
          <a:p>
            <a:pPr marL="342900" marR="546100" algn="just">
              <a:lnSpc>
                <a:spcPct val="150000"/>
              </a:lnSpc>
              <a:spcAft>
                <a:spcPts val="1000"/>
              </a:spcAft>
            </a:pPr>
            <a:r>
              <a:rPr lang="tr-TR" sz="1400" dirty="0">
                <a:effectLst/>
                <a:latin typeface="Arial" panose="020B0604020202020204" pitchFamily="34" charset="0"/>
                <a:ea typeface="Calibri" panose="020F0502020204030204" pitchFamily="34" charset="0"/>
                <a:cs typeface="Arial" panose="020B0604020202020204" pitchFamily="34" charset="0"/>
              </a:rPr>
              <a:t>Granada Luxury </a:t>
            </a:r>
            <a:r>
              <a:rPr lang="tr-TR" sz="1400" dirty="0">
                <a:latin typeface="Arial" panose="020B0604020202020204" pitchFamily="34" charset="0"/>
                <a:ea typeface="Calibri" panose="020F0502020204030204" pitchFamily="34" charset="0"/>
                <a:cs typeface="Arial" panose="020B0604020202020204" pitchFamily="34" charset="0"/>
              </a:rPr>
              <a:t>Red</a:t>
            </a:r>
            <a:r>
              <a:rPr lang="tr-TR" sz="1400" dirty="0">
                <a:effectLst/>
                <a:latin typeface="Arial" panose="020B0604020202020204" pitchFamily="34" charset="0"/>
                <a:ea typeface="Calibri" panose="020F0502020204030204" pitchFamily="34" charset="0"/>
                <a:cs typeface="Arial" panose="020B0604020202020204" pitchFamily="34" charset="0"/>
              </a:rPr>
              <a:t> </a:t>
            </a:r>
            <a:r>
              <a:rPr lang="tr-TR" sz="1400" dirty="0" err="1">
                <a:effectLst/>
                <a:latin typeface="Arial" panose="020B0604020202020204" pitchFamily="34" charset="0"/>
                <a:ea typeface="Calibri" panose="020F0502020204030204" pitchFamily="34" charset="0"/>
                <a:cs typeface="Arial" panose="020B0604020202020204" pitchFamily="34" charset="0"/>
              </a:rPr>
              <a:t>Hotel’in</a:t>
            </a:r>
            <a:r>
              <a:rPr lang="tr-TR" sz="1400" dirty="0">
                <a:effectLst/>
                <a:latin typeface="Arial" panose="020B0604020202020204" pitchFamily="34" charset="0"/>
                <a:ea typeface="Calibri" panose="020F0502020204030204" pitchFamily="34" charset="0"/>
                <a:cs typeface="Arial" panose="020B0604020202020204" pitchFamily="34" charset="0"/>
              </a:rPr>
              <a:t> atmosfere salınan CO</a:t>
            </a:r>
            <a:r>
              <a:rPr lang="tr-TR" sz="1400" dirty="0">
                <a:effectLst/>
                <a:latin typeface="Tahoma" panose="020B0604030504040204" pitchFamily="34" charset="0"/>
                <a:ea typeface="Tahoma" panose="020B0604030504040204" pitchFamily="34" charset="0"/>
                <a:cs typeface="Tahoma" panose="020B0604030504040204" pitchFamily="34" charset="0"/>
              </a:rPr>
              <a:t>²’nin hacimsel karşılığı olan </a:t>
            </a:r>
            <a:r>
              <a:rPr lang="tr-TR" sz="1400" u="sng" dirty="0">
                <a:effectLst/>
                <a:latin typeface="Tahoma" panose="020B0604030504040204" pitchFamily="34" charset="0"/>
                <a:ea typeface="Tahoma" panose="020B0604030504040204" pitchFamily="34" charset="0"/>
                <a:cs typeface="Tahoma" panose="020B0604030504040204" pitchFamily="34" charset="0"/>
              </a:rPr>
              <a:t>KARBON AYAK İZİ</a:t>
            </a:r>
            <a:r>
              <a:rPr lang="tr-TR" sz="1400" dirty="0">
                <a:effectLst/>
                <a:latin typeface="Tahoma" panose="020B0604030504040204" pitchFamily="34" charset="0"/>
                <a:ea typeface="Tahoma" panose="020B0604030504040204" pitchFamily="34" charset="0"/>
                <a:cs typeface="Tahoma" panose="020B0604030504040204" pitchFamily="34" charset="0"/>
              </a:rPr>
              <a:t> miktarı rakamsal olarak </a:t>
            </a:r>
            <a:r>
              <a:rPr lang="tr-TR" sz="1400" dirty="0">
                <a:latin typeface="Tahoma" panose="020B0604030504040204" pitchFamily="34" charset="0"/>
                <a:ea typeface="Tahoma" panose="020B0604030504040204" pitchFamily="34" charset="0"/>
                <a:cs typeface="Tahoma" panose="020B0604030504040204" pitchFamily="34" charset="0"/>
              </a:rPr>
              <a:t> 2025 yılında kişi başı  karbon ayak izi miktarı 22,26 kg CO2e olarak hesaplanmıştır.</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KARBON AYAK İZİ HESAPLAMA</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6" name="Resim 5">
            <a:extLst>
              <a:ext uri="{FF2B5EF4-FFF2-40B4-BE49-F238E27FC236}">
                <a16:creationId xmlns:a16="http://schemas.microsoft.com/office/drawing/2014/main" id="{3172A27F-EAF7-3A57-9CAC-952E2A7119CD}"/>
              </a:ext>
            </a:extLst>
          </p:cNvPr>
          <p:cNvPicPr>
            <a:picLocks noChangeAspect="1"/>
          </p:cNvPicPr>
          <p:nvPr/>
        </p:nvPicPr>
        <p:blipFill>
          <a:blip r:embed="rId4"/>
          <a:stretch>
            <a:fillRect/>
          </a:stretch>
        </p:blipFill>
        <p:spPr>
          <a:xfrm>
            <a:off x="79780" y="226936"/>
            <a:ext cx="1716741" cy="549552"/>
          </a:xfrm>
          <a:prstGeom prst="rect">
            <a:avLst/>
          </a:prstGeom>
        </p:spPr>
      </p:pic>
      <p:graphicFrame>
        <p:nvGraphicFramePr>
          <p:cNvPr id="7" name="Tablo 6">
            <a:extLst>
              <a:ext uri="{FF2B5EF4-FFF2-40B4-BE49-F238E27FC236}">
                <a16:creationId xmlns:a16="http://schemas.microsoft.com/office/drawing/2014/main" id="{03869FBE-511F-E418-3F6E-8CAA5962B698}"/>
              </a:ext>
            </a:extLst>
          </p:cNvPr>
          <p:cNvGraphicFramePr>
            <a:graphicFrameLocks noGrp="1"/>
          </p:cNvGraphicFramePr>
          <p:nvPr/>
        </p:nvGraphicFramePr>
        <p:xfrm>
          <a:off x="0" y="0"/>
          <a:ext cx="1689100" cy="381000"/>
        </p:xfrm>
        <a:graphic>
          <a:graphicData uri="http://schemas.openxmlformats.org/drawingml/2006/table">
            <a:tbl>
              <a:tblPr>
                <a:tableStyleId>{5C22544A-7EE6-4342-B048-85BDC9FD1C3A}</a:tableStyleId>
              </a:tblPr>
              <a:tblGrid>
                <a:gridCol w="1689100">
                  <a:extLst>
                    <a:ext uri="{9D8B030D-6E8A-4147-A177-3AD203B41FA5}">
                      <a16:colId xmlns:a16="http://schemas.microsoft.com/office/drawing/2014/main" val="1615856043"/>
                    </a:ext>
                  </a:extLst>
                </a:gridCol>
              </a:tblGrid>
              <a:tr h="381000">
                <a:tc>
                  <a:txBody>
                    <a:bodyPr/>
                    <a:lstStyle/>
                    <a:p>
                      <a:pPr algn="ctr" fontAlgn="ctr">
                        <a:buNone/>
                      </a:pPr>
                      <a:r>
                        <a:rPr lang="tr-TR" sz="1000" u="none" strike="noStrike" dirty="0">
                          <a:effectLst/>
                        </a:rPr>
                        <a:t>404,701</a:t>
                      </a:r>
                      <a:endParaRPr lang="tr-TR" sz="10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435747917"/>
                  </a:ext>
                </a:extLst>
              </a:tr>
            </a:tbl>
          </a:graphicData>
        </a:graphic>
      </p:graphicFrame>
      <p:graphicFrame>
        <p:nvGraphicFramePr>
          <p:cNvPr id="8" name="Tablo 7">
            <a:extLst>
              <a:ext uri="{FF2B5EF4-FFF2-40B4-BE49-F238E27FC236}">
                <a16:creationId xmlns:a16="http://schemas.microsoft.com/office/drawing/2014/main" id="{FAF4DE15-2480-A40C-B657-6AB7697544DC}"/>
              </a:ext>
            </a:extLst>
          </p:cNvPr>
          <p:cNvGraphicFramePr>
            <a:graphicFrameLocks noGrp="1"/>
          </p:cNvGraphicFramePr>
          <p:nvPr/>
        </p:nvGraphicFramePr>
        <p:xfrm>
          <a:off x="0" y="0"/>
          <a:ext cx="1689100" cy="381000"/>
        </p:xfrm>
        <a:graphic>
          <a:graphicData uri="http://schemas.openxmlformats.org/drawingml/2006/table">
            <a:tbl>
              <a:tblPr>
                <a:tableStyleId>{5C22544A-7EE6-4342-B048-85BDC9FD1C3A}</a:tableStyleId>
              </a:tblPr>
              <a:tblGrid>
                <a:gridCol w="1689100">
                  <a:extLst>
                    <a:ext uri="{9D8B030D-6E8A-4147-A177-3AD203B41FA5}">
                      <a16:colId xmlns:a16="http://schemas.microsoft.com/office/drawing/2014/main" val="1356713781"/>
                    </a:ext>
                  </a:extLst>
                </a:gridCol>
              </a:tblGrid>
              <a:tr h="381000">
                <a:tc>
                  <a:txBody>
                    <a:bodyPr/>
                    <a:lstStyle/>
                    <a:p>
                      <a:pPr algn="ctr" fontAlgn="ctr">
                        <a:buNone/>
                      </a:pPr>
                      <a:r>
                        <a:rPr lang="tr-TR" sz="1000" u="none" strike="noStrike" dirty="0">
                          <a:effectLst/>
                        </a:rPr>
                        <a:t>404,701</a:t>
                      </a:r>
                      <a:endParaRPr lang="tr-TR" sz="10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956837785"/>
                  </a:ext>
                </a:extLst>
              </a:tr>
            </a:tbl>
          </a:graphicData>
        </a:graphic>
      </p:graphicFrame>
    </p:spTree>
    <p:extLst>
      <p:ext uri="{BB962C8B-B14F-4D97-AF65-F5344CB8AC3E}">
        <p14:creationId xmlns:p14="http://schemas.microsoft.com/office/powerpoint/2010/main" val="4227225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070099" cy="3541446"/>
            <a:chOff x="0" y="0"/>
            <a:chExt cx="2070099"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070099"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ATIK YÖNETİMİ</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659743" y="5686425"/>
            <a:ext cx="8205162"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ATIK YÖNETİMİ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222500" y="1724025"/>
            <a:ext cx="8077200" cy="5632311"/>
          </a:xfrm>
          <a:prstGeom prst="rect">
            <a:avLst/>
          </a:prstGeom>
          <a:noFill/>
        </p:spPr>
        <p:txBody>
          <a:bodyPr wrap="square" rtlCol="0">
            <a:spAutoFit/>
          </a:bodyPr>
          <a:lstStyle/>
          <a:p>
            <a:r>
              <a:rPr lang="tr-TR" dirty="0"/>
              <a:t>Tesisimizde çevre, atık ayrışımı kapsamında Sıfır Atık Belgesi bulunmaktadır.</a:t>
            </a:r>
          </a:p>
          <a:p>
            <a:endParaRPr lang="tr-TR" dirty="0"/>
          </a:p>
          <a:p>
            <a:pPr marL="285750" indent="-285750">
              <a:buFont typeface="Arial" panose="020B0604020202020204" pitchFamily="34" charset="0"/>
              <a:buChar char="•"/>
            </a:pPr>
            <a:r>
              <a:rPr lang="tr-TR" dirty="0"/>
              <a:t>Sıfır Atık Projesi kapsamında atıkların kaynağına, grubuna ve tehlike sınıflarına göre atık miktarını azaltmak, oluşan atıkları çevreye en az zarar vererek </a:t>
            </a:r>
            <a:r>
              <a:rPr lang="tr-TR" dirty="0" err="1"/>
              <a:t>bertarafını</a:t>
            </a:r>
            <a:r>
              <a:rPr lang="tr-TR" dirty="0"/>
              <a:t> sağlamak ve doğaya geri kazanılmasını sağlamaktır.</a:t>
            </a:r>
          </a:p>
          <a:p>
            <a:pPr marL="285750" indent="-285750">
              <a:buFont typeface="Arial" panose="020B0604020202020204" pitchFamily="34" charset="0"/>
              <a:buChar char="•"/>
            </a:pPr>
            <a:r>
              <a:rPr lang="tr-TR" dirty="0"/>
              <a:t>Tesisimizde yapılan alımlarda büyük ambalajlı ürünler yerine geri dönüştürülebilir ve atık miktarını azaltan ambalajlar kullanılmaya önem gösterilir.</a:t>
            </a:r>
          </a:p>
          <a:p>
            <a:pPr marL="285750" indent="-285750">
              <a:buFont typeface="Arial" panose="020B0604020202020204" pitchFamily="34" charset="0"/>
              <a:buChar char="•"/>
            </a:pPr>
            <a:r>
              <a:rPr lang="tr-TR" dirty="0"/>
              <a:t>Tesisimizde Sıfır atık projesi kapsamında renk kodlarına göre atık ayrışımı yapılması için ayrışım istasyonları mevcuttur.</a:t>
            </a:r>
          </a:p>
          <a:p>
            <a:pPr marL="285750" indent="-285750">
              <a:buFont typeface="Arial" panose="020B0604020202020204" pitchFamily="34" charset="0"/>
              <a:buChar char="•"/>
            </a:pPr>
            <a:r>
              <a:rPr lang="tr-TR" dirty="0"/>
              <a:t>Personellerimize atık ayrışımı bilgilendirme yapılması ve eğitimler verilmesi konusunda anlaşmalı çevre firması ile çalışılmaktadır.</a:t>
            </a:r>
          </a:p>
          <a:p>
            <a:pPr marL="285750" indent="-285750">
              <a:buFont typeface="Arial" panose="020B0604020202020204" pitchFamily="34" charset="0"/>
              <a:buChar char="•"/>
            </a:pPr>
            <a:r>
              <a:rPr lang="tr-TR" dirty="0"/>
              <a:t>Tesisimizde kağıt tüketimi azaltmak amacıyla tesis içi ve tesis dışı yazışmaların elektronik ortamda yapılması, kayıtların sistem üzerinde tutulması ve dokümantasyonların ortak ağ üzerinden ulaşılmasını sağlamaktayız.</a:t>
            </a:r>
          </a:p>
          <a:p>
            <a:pPr marL="285750" indent="-285750">
              <a:buFont typeface="Arial" panose="020B0604020202020204" pitchFamily="34" charset="0"/>
              <a:buChar char="•"/>
            </a:pPr>
            <a:r>
              <a:rPr lang="tr-TR" dirty="0"/>
              <a:t>Misafirler memnuniyet anketlerimizi kağıt kullanımı azaltmak amacıyla QR kod ve </a:t>
            </a:r>
            <a:r>
              <a:rPr lang="tr-TR" dirty="0" err="1"/>
              <a:t>hotspot</a:t>
            </a:r>
            <a:r>
              <a:rPr lang="tr-TR" dirty="0"/>
              <a:t> üzerinden erişimini tercih etmekteyiz.</a:t>
            </a:r>
          </a:p>
          <a:p>
            <a:endParaRPr lang="tr-TR" dirty="0"/>
          </a:p>
          <a:p>
            <a:endParaRPr lang="tr-TR" dirty="0"/>
          </a:p>
          <a:p>
            <a:endParaRPr lang="tr-TR" dirty="0"/>
          </a:p>
          <a:p>
            <a:r>
              <a:rPr lang="tr-TR" dirty="0"/>
              <a:t> </a:t>
            </a:r>
          </a:p>
        </p:txBody>
      </p:sp>
      <p:pic>
        <p:nvPicPr>
          <p:cNvPr id="7" name="Resim 6">
            <a:extLst>
              <a:ext uri="{FF2B5EF4-FFF2-40B4-BE49-F238E27FC236}">
                <a16:creationId xmlns:a16="http://schemas.microsoft.com/office/drawing/2014/main" id="{83E53261-4806-FA30-BD0D-1FE6EFAE787F}"/>
              </a:ext>
            </a:extLst>
          </p:cNvPr>
          <p:cNvPicPr>
            <a:picLocks noChangeAspect="1"/>
          </p:cNvPicPr>
          <p:nvPr/>
        </p:nvPicPr>
        <p:blipFill>
          <a:blip r:embed="rId4"/>
          <a:stretch>
            <a:fillRect/>
          </a:stretch>
        </p:blipFill>
        <p:spPr>
          <a:xfrm>
            <a:off x="79780" y="226936"/>
            <a:ext cx="1716741" cy="549552"/>
          </a:xfrm>
          <a:prstGeom prst="rect">
            <a:avLst/>
          </a:prstGeom>
        </p:spPr>
      </p:pic>
    </p:spTree>
    <p:extLst>
      <p:ext uri="{BB962C8B-B14F-4D97-AF65-F5344CB8AC3E}">
        <p14:creationId xmlns:p14="http://schemas.microsoft.com/office/powerpoint/2010/main" val="2708519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070099" cy="3541446"/>
            <a:chOff x="0" y="0"/>
            <a:chExt cx="2070099"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070099"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ATIK YÖNETİMİ</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ATIK YÖNETİMİ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056209" y="7066745"/>
            <a:ext cx="8077200" cy="1477328"/>
          </a:xfrm>
          <a:prstGeom prst="rect">
            <a:avLst/>
          </a:prstGeom>
          <a:noFill/>
        </p:spPr>
        <p:txBody>
          <a:bodyPr wrap="square" rtlCol="0">
            <a:spAutoFit/>
          </a:bodyPr>
          <a:lstStyle/>
          <a:p>
            <a:pPr algn="ctr"/>
            <a:r>
              <a:rPr lang="tr-TR" dirty="0"/>
              <a:t>ATIK AYRIŞIM GÖRSELLERİ</a:t>
            </a:r>
          </a:p>
          <a:p>
            <a:pPr algn="ctr"/>
            <a:endParaRPr lang="tr-TR" dirty="0"/>
          </a:p>
          <a:p>
            <a:pPr algn="ctr"/>
            <a:endParaRPr lang="tr-TR" dirty="0"/>
          </a:p>
          <a:p>
            <a:pPr algn="ctr"/>
            <a:endParaRPr lang="tr-TR" dirty="0"/>
          </a:p>
          <a:p>
            <a:pPr algn="ctr"/>
            <a:r>
              <a:rPr lang="tr-TR" dirty="0"/>
              <a:t> </a:t>
            </a:r>
          </a:p>
        </p:txBody>
      </p:sp>
      <p:pic>
        <p:nvPicPr>
          <p:cNvPr id="7" name="Resim 6">
            <a:extLst>
              <a:ext uri="{FF2B5EF4-FFF2-40B4-BE49-F238E27FC236}">
                <a16:creationId xmlns:a16="http://schemas.microsoft.com/office/drawing/2014/main" id="{C1D7A93D-7484-E21A-E826-E8975C50895D}"/>
              </a:ext>
            </a:extLst>
          </p:cNvPr>
          <p:cNvPicPr>
            <a:picLocks noChangeAspect="1"/>
          </p:cNvPicPr>
          <p:nvPr/>
        </p:nvPicPr>
        <p:blipFill>
          <a:blip r:embed="rId4"/>
          <a:stretch>
            <a:fillRect/>
          </a:stretch>
        </p:blipFill>
        <p:spPr>
          <a:xfrm>
            <a:off x="79780" y="226936"/>
            <a:ext cx="1716741" cy="549552"/>
          </a:xfrm>
          <a:prstGeom prst="rect">
            <a:avLst/>
          </a:prstGeom>
        </p:spPr>
      </p:pic>
      <p:pic>
        <p:nvPicPr>
          <p:cNvPr id="10" name="Resim 9">
            <a:extLst>
              <a:ext uri="{FF2B5EF4-FFF2-40B4-BE49-F238E27FC236}">
                <a16:creationId xmlns:a16="http://schemas.microsoft.com/office/drawing/2014/main" id="{EC4B4833-80BB-7665-AE8B-85DDA5436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112" y="4235758"/>
            <a:ext cx="3842082" cy="2768106"/>
          </a:xfrm>
          <a:prstGeom prst="rect">
            <a:avLst/>
          </a:prstGeom>
        </p:spPr>
      </p:pic>
      <p:pic>
        <p:nvPicPr>
          <p:cNvPr id="19" name="Resim 18">
            <a:extLst>
              <a:ext uri="{FF2B5EF4-FFF2-40B4-BE49-F238E27FC236}">
                <a16:creationId xmlns:a16="http://schemas.microsoft.com/office/drawing/2014/main" id="{9B8B91C6-7EEC-90DB-35F9-215C3AF54C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7595" y="981515"/>
            <a:ext cx="3521869" cy="3064405"/>
          </a:xfrm>
          <a:prstGeom prst="rect">
            <a:avLst/>
          </a:prstGeom>
        </p:spPr>
      </p:pic>
      <p:pic>
        <p:nvPicPr>
          <p:cNvPr id="21" name="Resim 20">
            <a:extLst>
              <a:ext uri="{FF2B5EF4-FFF2-40B4-BE49-F238E27FC236}">
                <a16:creationId xmlns:a16="http://schemas.microsoft.com/office/drawing/2014/main" id="{33ABDBBE-B1E8-A85C-3C23-826CE511FD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1693" y="981515"/>
            <a:ext cx="2912269" cy="3064406"/>
          </a:xfrm>
          <a:prstGeom prst="rect">
            <a:avLst/>
          </a:prstGeom>
        </p:spPr>
      </p:pic>
    </p:spTree>
    <p:extLst>
      <p:ext uri="{BB962C8B-B14F-4D97-AF65-F5344CB8AC3E}">
        <p14:creationId xmlns:p14="http://schemas.microsoft.com/office/powerpoint/2010/main" val="1423396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070099" cy="3541446"/>
            <a:chOff x="0" y="0"/>
            <a:chExt cx="2070099"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070099"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ENERJİ TASARRUFU</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679700" y="5646558"/>
            <a:ext cx="8205162" cy="826958"/>
          </a:xfrm>
          <a:prstGeom prst="rect">
            <a:avLst/>
          </a:prstGeom>
          <a:noFill/>
        </p:spPr>
        <p:txBody>
          <a:bodyPr wrap="square" rtlCol="0">
            <a:spAutoFit/>
          </a:bodyPr>
          <a:lstStyle/>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222500" y="200025"/>
            <a:ext cx="6248400" cy="369332"/>
          </a:xfrm>
          <a:prstGeom prst="rect">
            <a:avLst/>
          </a:prstGeom>
          <a:noFill/>
        </p:spPr>
        <p:txBody>
          <a:bodyPr wrap="square" rtlCol="0">
            <a:spAutoFit/>
          </a:bodyPr>
          <a:lstStyle/>
          <a:p>
            <a:r>
              <a:rPr lang="tr-TR" dirty="0"/>
              <a:t>ENERJİ TASARRUFU</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10" name="Resim 9" descr="iç mekan, banyo, tuvalet, boru tesisatı bağlantı parçası, duvar içeren bir resim">
            <a:extLst>
              <a:ext uri="{FF2B5EF4-FFF2-40B4-BE49-F238E27FC236}">
                <a16:creationId xmlns:a16="http://schemas.microsoft.com/office/drawing/2014/main" id="{9D621E1A-4EF6-564A-FF11-9ED7A95143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500" y="2773931"/>
            <a:ext cx="2984099" cy="2169365"/>
          </a:xfrm>
          <a:prstGeom prst="rect">
            <a:avLst/>
          </a:prstGeom>
        </p:spPr>
      </p:pic>
      <p:sp>
        <p:nvSpPr>
          <p:cNvPr id="20" name="Metin kutusu 19">
            <a:extLst>
              <a:ext uri="{FF2B5EF4-FFF2-40B4-BE49-F238E27FC236}">
                <a16:creationId xmlns:a16="http://schemas.microsoft.com/office/drawing/2014/main" id="{BB1BC0FD-05EF-4492-8D9C-F699DFFA6E93}"/>
              </a:ext>
            </a:extLst>
          </p:cNvPr>
          <p:cNvSpPr txBox="1"/>
          <p:nvPr/>
        </p:nvSpPr>
        <p:spPr>
          <a:xfrm>
            <a:off x="2374900" y="1419225"/>
            <a:ext cx="7924800" cy="1200329"/>
          </a:xfrm>
          <a:prstGeom prst="rect">
            <a:avLst/>
          </a:prstGeom>
          <a:noFill/>
        </p:spPr>
        <p:txBody>
          <a:bodyPr wrap="square" rtlCol="0">
            <a:spAutoFit/>
          </a:bodyPr>
          <a:lstStyle/>
          <a:p>
            <a:r>
              <a:rPr lang="tr-TR" dirty="0"/>
              <a:t>Tesisimizde kullanılan su ve enerji tasarrufunu sağlayan rezervuarlar çift kademeli olup su haznesi 6 litreden daha azdır. </a:t>
            </a:r>
          </a:p>
          <a:p>
            <a:r>
              <a:rPr lang="tr-TR" dirty="0"/>
              <a:t>Tesisimizde misafirlerimizin bilinçlenmesini sağlamak amacıyla uyarı yazıları kullanılmaktadır.</a:t>
            </a:r>
          </a:p>
        </p:txBody>
      </p:sp>
      <p:pic>
        <p:nvPicPr>
          <p:cNvPr id="7" name="Resim 6" descr="metin, mektup, harf, ekran görüntüsü, yazı tipi içeren bir resim&#10;&#10;Yapay zeka tarafından oluşturulmuş içerik yanlış olabilir.">
            <a:extLst>
              <a:ext uri="{FF2B5EF4-FFF2-40B4-BE49-F238E27FC236}">
                <a16:creationId xmlns:a16="http://schemas.microsoft.com/office/drawing/2014/main" id="{D96F4E83-6C75-1689-B9BD-AB41162F17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344" y="2606635"/>
            <a:ext cx="3567143" cy="4756190"/>
          </a:xfrm>
          <a:prstGeom prst="rect">
            <a:avLst/>
          </a:prstGeom>
        </p:spPr>
      </p:pic>
      <p:pic>
        <p:nvPicPr>
          <p:cNvPr id="9" name="Resim 8" descr="metin, kitap, kağıt, bitki içeren bir resim&#10;&#10;Yapay zeka tarafından oluşturulmuş içerik yanlış olabilir.">
            <a:extLst>
              <a:ext uri="{FF2B5EF4-FFF2-40B4-BE49-F238E27FC236}">
                <a16:creationId xmlns:a16="http://schemas.microsoft.com/office/drawing/2014/main" id="{5800AC91-5490-D451-5828-5493AD48C1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320" y="2612857"/>
            <a:ext cx="3707472" cy="4749968"/>
          </a:xfrm>
          <a:prstGeom prst="rect">
            <a:avLst/>
          </a:prstGeom>
        </p:spPr>
      </p:pic>
      <p:pic>
        <p:nvPicPr>
          <p:cNvPr id="6" name="Resim 5">
            <a:extLst>
              <a:ext uri="{FF2B5EF4-FFF2-40B4-BE49-F238E27FC236}">
                <a16:creationId xmlns:a16="http://schemas.microsoft.com/office/drawing/2014/main" id="{EF8560B5-BF89-75F4-9639-FDBBCBC89D7B}"/>
              </a:ext>
            </a:extLst>
          </p:cNvPr>
          <p:cNvPicPr>
            <a:picLocks noChangeAspect="1"/>
          </p:cNvPicPr>
          <p:nvPr/>
        </p:nvPicPr>
        <p:blipFill>
          <a:blip r:embed="rId7"/>
          <a:stretch>
            <a:fillRect/>
          </a:stretch>
        </p:blipFill>
        <p:spPr>
          <a:xfrm>
            <a:off x="79780" y="226936"/>
            <a:ext cx="1716741" cy="549552"/>
          </a:xfrm>
          <a:prstGeom prst="rect">
            <a:avLst/>
          </a:prstGeom>
        </p:spPr>
      </p:pic>
    </p:spTree>
    <p:extLst>
      <p:ext uri="{BB962C8B-B14F-4D97-AF65-F5344CB8AC3E}">
        <p14:creationId xmlns:p14="http://schemas.microsoft.com/office/powerpoint/2010/main" val="1017892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2858" y="0"/>
            <a:ext cx="2377757" cy="3476625"/>
            <a:chOff x="0" y="0"/>
            <a:chExt cx="2388790" cy="3581620"/>
          </a:xfrm>
        </p:grpSpPr>
        <p:sp>
          <p:nvSpPr>
            <p:cNvPr id="14" name="object 14"/>
            <p:cNvSpPr/>
            <p:nvPr/>
          </p:nvSpPr>
          <p:spPr>
            <a:xfrm>
              <a:off x="0" y="0"/>
              <a:ext cx="1911985" cy="2515218"/>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515228"/>
              <a:ext cx="2388790" cy="6736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ÇEVRESEL SÜRDÜRÜLEBİLİRLİK</a:t>
              </a:r>
              <a:endParaRPr dirty="0"/>
            </a:p>
          </p:txBody>
        </p:sp>
        <p:sp>
          <p:nvSpPr>
            <p:cNvPr id="16" name="object 16"/>
            <p:cNvSpPr/>
            <p:nvPr/>
          </p:nvSpPr>
          <p:spPr>
            <a:xfrm>
              <a:off x="1911985" y="3188886"/>
              <a:ext cx="464047" cy="392734"/>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ÇEVRESEL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6" name="Metin kutusu 5">
            <a:extLst>
              <a:ext uri="{FF2B5EF4-FFF2-40B4-BE49-F238E27FC236}">
                <a16:creationId xmlns:a16="http://schemas.microsoft.com/office/drawing/2014/main" id="{7861E78A-8E7A-F15E-1160-E343EC6AF4CE}"/>
              </a:ext>
            </a:extLst>
          </p:cNvPr>
          <p:cNvSpPr txBox="1"/>
          <p:nvPr/>
        </p:nvSpPr>
        <p:spPr>
          <a:xfrm>
            <a:off x="2933726" y="2731787"/>
            <a:ext cx="2687794" cy="2031325"/>
          </a:xfrm>
          <a:prstGeom prst="rect">
            <a:avLst/>
          </a:prstGeom>
          <a:noFill/>
        </p:spPr>
        <p:txBody>
          <a:bodyPr wrap="square" rtlCol="0">
            <a:spAutoFit/>
          </a:bodyPr>
          <a:lstStyle/>
          <a:p>
            <a:pPr algn="ctr"/>
            <a:endParaRPr lang="tr-TR" b="1" dirty="0"/>
          </a:p>
          <a:p>
            <a:pPr algn="ctr"/>
            <a:r>
              <a:rPr lang="tr-TR" dirty="0"/>
              <a:t>Tesisimizde ISO 14001 Çevre Yönetim Sistemi, enerji ve su tasarrufu gibi konuları ele alan yazı resepsiyon </a:t>
            </a:r>
            <a:r>
              <a:rPr lang="tr-TR" dirty="0" err="1"/>
              <a:t>deski</a:t>
            </a:r>
            <a:r>
              <a:rPr lang="tr-TR" dirty="0"/>
              <a:t> ve odalarda mevcuttur.</a:t>
            </a:r>
          </a:p>
        </p:txBody>
      </p:sp>
      <p:pic>
        <p:nvPicPr>
          <p:cNvPr id="7" name="Resim 6">
            <a:extLst>
              <a:ext uri="{FF2B5EF4-FFF2-40B4-BE49-F238E27FC236}">
                <a16:creationId xmlns:a16="http://schemas.microsoft.com/office/drawing/2014/main" id="{37CDA60E-AFDB-DBDB-0F44-C9AE981155CD}"/>
              </a:ext>
            </a:extLst>
          </p:cNvPr>
          <p:cNvPicPr>
            <a:picLocks noChangeAspect="1"/>
          </p:cNvPicPr>
          <p:nvPr/>
        </p:nvPicPr>
        <p:blipFill>
          <a:blip r:embed="rId4"/>
          <a:stretch>
            <a:fillRect/>
          </a:stretch>
        </p:blipFill>
        <p:spPr>
          <a:xfrm>
            <a:off x="79780" y="226936"/>
            <a:ext cx="1716741" cy="549552"/>
          </a:xfrm>
          <a:prstGeom prst="rect">
            <a:avLst/>
          </a:prstGeom>
        </p:spPr>
      </p:pic>
      <p:pic>
        <p:nvPicPr>
          <p:cNvPr id="10" name="Resim 9">
            <a:extLst>
              <a:ext uri="{FF2B5EF4-FFF2-40B4-BE49-F238E27FC236}">
                <a16:creationId xmlns:a16="http://schemas.microsoft.com/office/drawing/2014/main" id="{B7F6693B-A062-3A76-07F0-AF249E000341}"/>
              </a:ext>
            </a:extLst>
          </p:cNvPr>
          <p:cNvPicPr>
            <a:picLocks noChangeAspect="1"/>
          </p:cNvPicPr>
          <p:nvPr/>
        </p:nvPicPr>
        <p:blipFill>
          <a:blip r:embed="rId5"/>
          <a:stretch>
            <a:fillRect/>
          </a:stretch>
        </p:blipFill>
        <p:spPr>
          <a:xfrm>
            <a:off x="5936914" y="1647825"/>
            <a:ext cx="3791473" cy="5045485"/>
          </a:xfrm>
          <a:prstGeom prst="rect">
            <a:avLst/>
          </a:prstGeom>
        </p:spPr>
      </p:pic>
    </p:spTree>
    <p:extLst>
      <p:ext uri="{BB962C8B-B14F-4D97-AF65-F5344CB8AC3E}">
        <p14:creationId xmlns:p14="http://schemas.microsoft.com/office/powerpoint/2010/main" val="89452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562225"/>
            <a:ext cx="1911985" cy="4998199"/>
          </a:xfrm>
          <a:custGeom>
            <a:avLst/>
            <a:gdLst/>
            <a:ahLst/>
            <a:cxnLst/>
            <a:rect l="l" t="t" r="r" b="b"/>
            <a:pathLst>
              <a:path w="1911985" h="4801870">
                <a:moveTo>
                  <a:pt x="0" y="4801450"/>
                </a:moveTo>
                <a:lnTo>
                  <a:pt x="1911832" y="4801450"/>
                </a:lnTo>
                <a:lnTo>
                  <a:pt x="1911832" y="0"/>
                </a:lnTo>
                <a:lnTo>
                  <a:pt x="0" y="0"/>
                </a:lnTo>
                <a:lnTo>
                  <a:pt x="0" y="4801450"/>
                </a:lnTo>
                <a:close/>
              </a:path>
            </a:pathLst>
          </a:custGeom>
          <a:solidFill>
            <a:srgbClr val="236555"/>
          </a:solidFill>
        </p:spPr>
        <p:txBody>
          <a:bodyPr wrap="square" lIns="0" tIns="0" rIns="0" bIns="0" rtlCol="0"/>
          <a:lstStyle/>
          <a:p>
            <a:endParaRPr dirty="0"/>
          </a:p>
        </p:txBody>
      </p:sp>
      <p:grpSp>
        <p:nvGrpSpPr>
          <p:cNvPr id="3" name="object 3"/>
          <p:cNvGrpSpPr/>
          <p:nvPr/>
        </p:nvGrpSpPr>
        <p:grpSpPr>
          <a:xfrm>
            <a:off x="0" y="1"/>
            <a:ext cx="2070101" cy="2562224"/>
            <a:chOff x="0" y="0"/>
            <a:chExt cx="2070101" cy="2758654"/>
          </a:xfrm>
        </p:grpSpPr>
        <p:sp>
          <p:nvSpPr>
            <p:cNvPr id="4" name="object 4"/>
            <p:cNvSpPr/>
            <p:nvPr/>
          </p:nvSpPr>
          <p:spPr>
            <a:xfrm>
              <a:off x="0" y="0"/>
              <a:ext cx="1911985" cy="2426335"/>
            </a:xfrm>
            <a:custGeom>
              <a:avLst/>
              <a:gdLst/>
              <a:ahLst/>
              <a:cxnLst/>
              <a:rect l="l" t="t" r="r" b="b"/>
              <a:pathLst>
                <a:path w="1911985" h="2426335">
                  <a:moveTo>
                    <a:pt x="0" y="2425915"/>
                  </a:moveTo>
                  <a:lnTo>
                    <a:pt x="1911832" y="2425915"/>
                  </a:lnTo>
                  <a:lnTo>
                    <a:pt x="1911832" y="0"/>
                  </a:lnTo>
                  <a:lnTo>
                    <a:pt x="0" y="0"/>
                  </a:lnTo>
                  <a:lnTo>
                    <a:pt x="0" y="2425915"/>
                  </a:lnTo>
                  <a:close/>
                </a:path>
              </a:pathLst>
            </a:custGeom>
            <a:solidFill>
              <a:srgbClr val="236555"/>
            </a:solidFill>
          </p:spPr>
          <p:txBody>
            <a:bodyPr wrap="square" lIns="0" tIns="0" rIns="0" bIns="0" rtlCol="0"/>
            <a:lstStyle/>
            <a:p>
              <a:endParaRPr/>
            </a:p>
          </p:txBody>
        </p:sp>
        <p:sp>
          <p:nvSpPr>
            <p:cNvPr id="5" name="object 5"/>
            <p:cNvSpPr/>
            <p:nvPr/>
          </p:nvSpPr>
          <p:spPr>
            <a:xfrm>
              <a:off x="1" y="2425914"/>
              <a:ext cx="2070100" cy="332740"/>
            </a:xfrm>
            <a:custGeom>
              <a:avLst/>
              <a:gdLst/>
              <a:ahLst/>
              <a:cxnLst/>
              <a:rect l="l" t="t" r="r" b="b"/>
              <a:pathLst>
                <a:path w="2301875" h="332739">
                  <a:moveTo>
                    <a:pt x="2301608" y="0"/>
                  </a:moveTo>
                  <a:lnTo>
                    <a:pt x="0" y="0"/>
                  </a:lnTo>
                  <a:lnTo>
                    <a:pt x="0" y="332638"/>
                  </a:lnTo>
                  <a:lnTo>
                    <a:pt x="2301608" y="332638"/>
                  </a:lnTo>
                  <a:lnTo>
                    <a:pt x="2301608" y="0"/>
                  </a:lnTo>
                  <a:close/>
                </a:path>
              </a:pathLst>
            </a:custGeom>
            <a:solidFill>
              <a:srgbClr val="96CD84"/>
            </a:solidFill>
          </p:spPr>
          <p:txBody>
            <a:bodyPr wrap="square" lIns="0" tIns="0" rIns="0" bIns="0" rtlCol="0"/>
            <a:lstStyle/>
            <a:p>
              <a:r>
                <a:rPr lang="tr-TR" dirty="0">
                  <a:solidFill>
                    <a:schemeClr val="bg1"/>
                  </a:solidFill>
                </a:rPr>
                <a:t>     </a:t>
              </a:r>
              <a:r>
                <a:rPr lang="tr-TR" dirty="0"/>
                <a:t>OTEL TANITIMI</a:t>
              </a:r>
              <a:endParaRPr dirty="0"/>
            </a:p>
          </p:txBody>
        </p:sp>
      </p:grpSp>
      <p:sp>
        <p:nvSpPr>
          <p:cNvPr id="23" name="object 23"/>
          <p:cNvSpPr/>
          <p:nvPr/>
        </p:nvSpPr>
        <p:spPr>
          <a:xfrm>
            <a:off x="1911985" y="2562225"/>
            <a:ext cx="158116" cy="184905"/>
          </a:xfrm>
          <a:custGeom>
            <a:avLst/>
            <a:gdLst/>
            <a:ahLst/>
            <a:cxnLst/>
            <a:rect l="l" t="t" r="r" b="b"/>
            <a:pathLst>
              <a:path w="389889" h="201930">
                <a:moveTo>
                  <a:pt x="389763" y="0"/>
                </a:moveTo>
                <a:lnTo>
                  <a:pt x="0" y="0"/>
                </a:lnTo>
                <a:lnTo>
                  <a:pt x="0" y="201599"/>
                </a:lnTo>
                <a:lnTo>
                  <a:pt x="389763" y="0"/>
                </a:lnTo>
                <a:close/>
              </a:path>
            </a:pathLst>
          </a:custGeom>
          <a:solidFill>
            <a:srgbClr val="86AC72"/>
          </a:solidFill>
        </p:spPr>
        <p:txBody>
          <a:bodyPr wrap="square" lIns="0" tIns="0" rIns="0" bIns="0" rtlCol="0"/>
          <a:lstStyle/>
          <a:p>
            <a:endParaRPr/>
          </a:p>
        </p:txBody>
      </p:sp>
      <p:pic>
        <p:nvPicPr>
          <p:cNvPr id="30" name="object 30"/>
          <p:cNvPicPr/>
          <p:nvPr/>
        </p:nvPicPr>
        <p:blipFill>
          <a:blip r:embed="rId2" cstate="print"/>
          <a:stretch>
            <a:fillRect/>
          </a:stretch>
        </p:blipFill>
        <p:spPr>
          <a:xfrm>
            <a:off x="55325" y="6018766"/>
            <a:ext cx="1793170" cy="1515059"/>
          </a:xfrm>
          <a:prstGeom prst="rect">
            <a:avLst/>
          </a:prstGeom>
        </p:spPr>
      </p:pic>
      <p:sp>
        <p:nvSpPr>
          <p:cNvPr id="31" name="object 31"/>
          <p:cNvSpPr/>
          <p:nvPr/>
        </p:nvSpPr>
        <p:spPr>
          <a:xfrm>
            <a:off x="2825520" y="596268"/>
            <a:ext cx="6915150" cy="0"/>
          </a:xfrm>
          <a:custGeom>
            <a:avLst/>
            <a:gdLst/>
            <a:ahLst/>
            <a:cxnLst/>
            <a:rect l="l" t="t" r="r" b="b"/>
            <a:pathLst>
              <a:path w="6915150">
                <a:moveTo>
                  <a:pt x="0" y="0"/>
                </a:moveTo>
                <a:lnTo>
                  <a:pt x="6915111" y="0"/>
                </a:lnTo>
              </a:path>
            </a:pathLst>
          </a:custGeom>
          <a:ln w="12700">
            <a:solidFill>
              <a:srgbClr val="236555"/>
            </a:solidFill>
          </a:ln>
        </p:spPr>
        <p:txBody>
          <a:bodyPr wrap="square" lIns="0" tIns="0" rIns="0" bIns="0" rtlCol="0"/>
          <a:lstStyle/>
          <a:p>
            <a:endParaRPr/>
          </a:p>
        </p:txBody>
      </p:sp>
      <p:sp>
        <p:nvSpPr>
          <p:cNvPr id="205" name="Metin kutusu 204">
            <a:extLst>
              <a:ext uri="{FF2B5EF4-FFF2-40B4-BE49-F238E27FC236}">
                <a16:creationId xmlns:a16="http://schemas.microsoft.com/office/drawing/2014/main" id="{09F3F3D6-3769-7346-3F3B-DBF0D10AE39D}"/>
              </a:ext>
            </a:extLst>
          </p:cNvPr>
          <p:cNvSpPr txBox="1"/>
          <p:nvPr/>
        </p:nvSpPr>
        <p:spPr>
          <a:xfrm>
            <a:off x="2694336" y="226936"/>
            <a:ext cx="1911985" cy="369332"/>
          </a:xfrm>
          <a:prstGeom prst="rect">
            <a:avLst/>
          </a:prstGeom>
          <a:noFill/>
        </p:spPr>
        <p:txBody>
          <a:bodyPr wrap="square" rtlCol="0">
            <a:spAutoFit/>
          </a:bodyPr>
          <a:lstStyle/>
          <a:p>
            <a:r>
              <a:rPr lang="tr-TR" dirty="0"/>
              <a:t>OTEL TANITIMI</a:t>
            </a:r>
          </a:p>
        </p:txBody>
      </p:sp>
      <p:sp>
        <p:nvSpPr>
          <p:cNvPr id="16" name="Metin kutusu 15">
            <a:extLst>
              <a:ext uri="{FF2B5EF4-FFF2-40B4-BE49-F238E27FC236}">
                <a16:creationId xmlns:a16="http://schemas.microsoft.com/office/drawing/2014/main" id="{1DBF0F15-BF9A-53A4-1157-0FEEA8B186F3}"/>
              </a:ext>
            </a:extLst>
          </p:cNvPr>
          <p:cNvSpPr txBox="1"/>
          <p:nvPr/>
        </p:nvSpPr>
        <p:spPr>
          <a:xfrm>
            <a:off x="2610519" y="1238905"/>
            <a:ext cx="7151816" cy="2831544"/>
          </a:xfrm>
          <a:prstGeom prst="rect">
            <a:avLst/>
          </a:prstGeom>
          <a:noFill/>
        </p:spPr>
        <p:txBody>
          <a:bodyPr wrap="square" rtlCol="0">
            <a:spAutoFit/>
          </a:bodyPr>
          <a:lstStyle/>
          <a:p>
            <a:pPr algn="l"/>
            <a:r>
              <a:rPr lang="tr-TR" sz="1600" b="0" i="0" dirty="0">
                <a:solidFill>
                  <a:srgbClr val="000000"/>
                </a:solidFill>
                <a:effectLst/>
                <a:latin typeface="Arial" panose="020B0604020202020204" pitchFamily="34" charset="0"/>
                <a:cs typeface="Arial" panose="020B0604020202020204" pitchFamily="34" charset="0"/>
              </a:rPr>
              <a:t>Eşsiz güzellikler ve ayrıcalıklar ile dolu Türkiye'mizin Turizm başkenti olmaya hak kazanmış Antalya ilinin en büyük, en modern ilçesi Alanya'nın Avsallar Turizm Merkezinde faaliyet göstermektedir. </a:t>
            </a:r>
          </a:p>
          <a:p>
            <a:pPr algn="l"/>
            <a:r>
              <a:rPr lang="tr-TR" sz="1600" b="0" i="0" dirty="0">
                <a:solidFill>
                  <a:srgbClr val="000000"/>
                </a:solidFill>
                <a:effectLst/>
                <a:latin typeface="Arial" panose="020B0604020202020204" pitchFamily="34" charset="0"/>
                <a:cs typeface="Arial" panose="020B0604020202020204" pitchFamily="34" charset="0"/>
              </a:rPr>
              <a:t>Antalya havalimanına </a:t>
            </a:r>
            <a:r>
              <a:rPr lang="tr-TR" sz="1600" dirty="0">
                <a:solidFill>
                  <a:srgbClr val="000000"/>
                </a:solidFill>
                <a:latin typeface="Arial" panose="020B0604020202020204" pitchFamily="34" charset="0"/>
                <a:cs typeface="Arial" panose="020B0604020202020204" pitchFamily="34" charset="0"/>
              </a:rPr>
              <a:t>92 </a:t>
            </a:r>
            <a:r>
              <a:rPr lang="tr-TR" sz="1600" b="0" i="0" dirty="0">
                <a:solidFill>
                  <a:srgbClr val="000000"/>
                </a:solidFill>
                <a:effectLst/>
                <a:latin typeface="Arial" panose="020B0604020202020204" pitchFamily="34" charset="0"/>
                <a:cs typeface="Arial" panose="020B0604020202020204" pitchFamily="34" charset="0"/>
              </a:rPr>
              <a:t>km, Gazipaşa havalimanına 60 km, Alanya şehir merkezine 25 km, Side Antik Kentine 43 km mesafededir. </a:t>
            </a:r>
          </a:p>
          <a:p>
            <a:pPr algn="l"/>
            <a:r>
              <a:rPr lang="tr-TR" sz="1600" b="0" i="0" dirty="0">
                <a:solidFill>
                  <a:srgbClr val="000000"/>
                </a:solidFill>
                <a:effectLst/>
                <a:latin typeface="Arial" panose="020B0604020202020204" pitchFamily="34" charset="0"/>
                <a:cs typeface="Arial" panose="020B0604020202020204" pitchFamily="34" charset="0"/>
              </a:rPr>
              <a:t>Granada Luxury </a:t>
            </a:r>
            <a:r>
              <a:rPr lang="tr-TR" sz="1600" dirty="0">
                <a:solidFill>
                  <a:srgbClr val="000000"/>
                </a:solidFill>
                <a:latin typeface="Arial" panose="020B0604020202020204" pitchFamily="34" charset="0"/>
                <a:cs typeface="Arial" panose="020B0604020202020204" pitchFamily="34" charset="0"/>
              </a:rPr>
              <a:t>Red</a:t>
            </a:r>
            <a:r>
              <a:rPr lang="tr-TR" sz="1600" b="0" i="0" dirty="0">
                <a:solidFill>
                  <a:srgbClr val="000000"/>
                </a:solidFill>
                <a:effectLst/>
                <a:latin typeface="Arial" panose="020B0604020202020204" pitchFamily="34" charset="0"/>
                <a:cs typeface="Arial" panose="020B0604020202020204" pitchFamily="34" charset="0"/>
              </a:rPr>
              <a:t> mimari yapısı, modern tropik konseptiyle dizayn edilmiş ve denize sıfır konumdadır.</a:t>
            </a:r>
            <a:br>
              <a:rPr lang="tr-TR" sz="1600" b="0" i="0" dirty="0">
                <a:solidFill>
                  <a:srgbClr val="000000"/>
                </a:solidFill>
                <a:effectLst/>
                <a:latin typeface="Arial" panose="020B0604020202020204" pitchFamily="34" charset="0"/>
                <a:cs typeface="Arial" panose="020B0604020202020204" pitchFamily="34" charset="0"/>
              </a:rPr>
            </a:br>
            <a:r>
              <a:rPr lang="tr-TR" sz="1600" b="0" i="0" dirty="0">
                <a:solidFill>
                  <a:srgbClr val="000000"/>
                </a:solidFill>
                <a:effectLst/>
                <a:latin typeface="Arial" panose="020B0604020202020204" pitchFamily="34" charset="0"/>
                <a:cs typeface="Arial" panose="020B0604020202020204" pitchFamily="34" charset="0"/>
              </a:rPr>
              <a:t>Granada Luxury </a:t>
            </a:r>
            <a:r>
              <a:rPr lang="tr-TR" sz="1600" dirty="0">
                <a:solidFill>
                  <a:srgbClr val="000000"/>
                </a:solidFill>
                <a:latin typeface="Arial" panose="020B0604020202020204" pitchFamily="34" charset="0"/>
                <a:cs typeface="Arial" panose="020B0604020202020204" pitchFamily="34" charset="0"/>
              </a:rPr>
              <a:t>Red</a:t>
            </a:r>
            <a:r>
              <a:rPr lang="tr-TR" sz="1600" b="0" i="0" dirty="0">
                <a:solidFill>
                  <a:srgbClr val="000000"/>
                </a:solidFill>
                <a:effectLst/>
                <a:latin typeface="Arial" panose="020B0604020202020204" pitchFamily="34" charset="0"/>
                <a:cs typeface="Arial" panose="020B0604020202020204" pitchFamily="34" charset="0"/>
              </a:rPr>
              <a:t> +16 konseptiyle </a:t>
            </a:r>
            <a:r>
              <a:rPr lang="tr-TR" sz="1600" dirty="0">
                <a:solidFill>
                  <a:srgbClr val="000000"/>
                </a:solidFill>
                <a:latin typeface="Arial" panose="020B0604020202020204" pitchFamily="34" charset="0"/>
                <a:cs typeface="Arial" panose="020B0604020202020204" pitchFamily="34" charset="0"/>
              </a:rPr>
              <a:t>2025</a:t>
            </a:r>
            <a:r>
              <a:rPr lang="tr-TR" sz="1600" b="0" i="0" dirty="0">
                <a:solidFill>
                  <a:srgbClr val="000000"/>
                </a:solidFill>
                <a:effectLst/>
                <a:latin typeface="Arial" panose="020B0604020202020204" pitchFamily="34" charset="0"/>
                <a:cs typeface="Arial" panose="020B0604020202020204" pitchFamily="34" charset="0"/>
              </a:rPr>
              <a:t>’</a:t>
            </a:r>
            <a:r>
              <a:rPr lang="tr-TR" sz="1600" dirty="0">
                <a:solidFill>
                  <a:srgbClr val="000000"/>
                </a:solidFill>
                <a:latin typeface="Arial" panose="020B0604020202020204" pitchFamily="34" charset="0"/>
                <a:cs typeface="Arial" panose="020B0604020202020204" pitchFamily="34" charset="0"/>
              </a:rPr>
              <a:t>i</a:t>
            </a:r>
            <a:r>
              <a:rPr lang="tr-TR" sz="1600" b="0" i="0" dirty="0">
                <a:solidFill>
                  <a:srgbClr val="000000"/>
                </a:solidFill>
                <a:effectLst/>
                <a:latin typeface="Arial" panose="020B0604020202020204" pitchFamily="34" charset="0"/>
                <a:cs typeface="Arial" panose="020B0604020202020204" pitchFamily="34" charset="0"/>
              </a:rPr>
              <a:t>n son teknolojisiyle  dizayn edilmiş ve evinizde gibi hissedeceğiniz rahatlık anlayışıyla sizlere hizmet vermektedir.  </a:t>
            </a:r>
            <a:endParaRPr lang="tr-TR" dirty="0"/>
          </a:p>
          <a:p>
            <a:r>
              <a:rPr lang="tr-TR" sz="1800" b="0" i="0" dirty="0">
                <a:solidFill>
                  <a:srgbClr val="000000"/>
                </a:solidFill>
                <a:effectLst/>
                <a:latin typeface="Arial" panose="020B0604020202020204" pitchFamily="34" charset="0"/>
                <a:cs typeface="Arial" panose="020B0604020202020204" pitchFamily="34" charset="0"/>
              </a:rPr>
              <a:t>Tatil anlayışına yepyeni bir nefes...</a:t>
            </a:r>
            <a:endParaRPr lang="tr-TR" dirty="0"/>
          </a:p>
        </p:txBody>
      </p:sp>
      <p:pic>
        <p:nvPicPr>
          <p:cNvPr id="9" name="Resim 8">
            <a:extLst>
              <a:ext uri="{FF2B5EF4-FFF2-40B4-BE49-F238E27FC236}">
                <a16:creationId xmlns:a16="http://schemas.microsoft.com/office/drawing/2014/main" id="{54326C87-10A0-F000-F2C9-938C6DEC841F}"/>
              </a:ext>
            </a:extLst>
          </p:cNvPr>
          <p:cNvPicPr>
            <a:picLocks noChangeAspect="1"/>
          </p:cNvPicPr>
          <p:nvPr/>
        </p:nvPicPr>
        <p:blipFill>
          <a:blip r:embed="rId3"/>
          <a:stretch>
            <a:fillRect/>
          </a:stretch>
        </p:blipFill>
        <p:spPr>
          <a:xfrm>
            <a:off x="79780" y="226936"/>
            <a:ext cx="1716741" cy="549552"/>
          </a:xfrm>
          <a:prstGeom prst="rect">
            <a:avLst/>
          </a:prstGeom>
        </p:spPr>
      </p:pic>
      <p:pic>
        <p:nvPicPr>
          <p:cNvPr id="1030" name="Picture 6" descr="Granada Red Anasayfa Trio Card2">
            <a:extLst>
              <a:ext uri="{FF2B5EF4-FFF2-40B4-BE49-F238E27FC236}">
                <a16:creationId xmlns:a16="http://schemas.microsoft.com/office/drawing/2014/main" id="{94BD089D-F1DC-AD0A-3393-221CD640E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627" y="4122083"/>
            <a:ext cx="5181600" cy="3225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093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477622"/>
            <a:chOff x="0" y="0"/>
            <a:chExt cx="2388790" cy="350713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5"/>
              <a:ext cx="2388790" cy="450794"/>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ENERJİ TASARRUFU</a:t>
              </a:r>
              <a:endParaRPr dirty="0"/>
            </a:p>
          </p:txBody>
        </p:sp>
        <p:sp>
          <p:nvSpPr>
            <p:cNvPr id="16" name="object 16"/>
            <p:cNvSpPr/>
            <p:nvPr/>
          </p:nvSpPr>
          <p:spPr>
            <a:xfrm>
              <a:off x="1908933" y="3121897"/>
              <a:ext cx="449025"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ENERJİ TASARRUFU</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D40FD681-EBBD-7B73-27B2-DABF13A5332C}"/>
              </a:ext>
            </a:extLst>
          </p:cNvPr>
          <p:cNvSpPr txBox="1"/>
          <p:nvPr/>
        </p:nvSpPr>
        <p:spPr>
          <a:xfrm>
            <a:off x="2543610" y="1490834"/>
            <a:ext cx="7415095" cy="1200329"/>
          </a:xfrm>
          <a:prstGeom prst="rect">
            <a:avLst/>
          </a:prstGeom>
          <a:noFill/>
        </p:spPr>
        <p:txBody>
          <a:bodyPr wrap="square" rtlCol="0">
            <a:spAutoFit/>
          </a:bodyPr>
          <a:lstStyle/>
          <a:p>
            <a:r>
              <a:rPr lang="tr-TR" dirty="0"/>
              <a:t>Tesisimizde balkon kapısı açıldığında klimaların otomatik kapanmasını sağlayan manyetik kapı </a:t>
            </a:r>
            <a:r>
              <a:rPr lang="tr-TR" dirty="0" err="1"/>
              <a:t>switchleri</a:t>
            </a:r>
            <a:r>
              <a:rPr lang="tr-TR" dirty="0"/>
              <a:t> bulunmaktadır.</a:t>
            </a:r>
          </a:p>
          <a:p>
            <a:r>
              <a:rPr lang="tr-TR" dirty="0"/>
              <a:t>Oda aydınlatmasında az enerji tüketen tasarruflu ampuller ve ledler kullanılmaktadır. Böylelikle enerji tüketimimizi azaltmış bulunmaktayız.</a:t>
            </a:r>
          </a:p>
        </p:txBody>
      </p:sp>
      <p:pic>
        <p:nvPicPr>
          <p:cNvPr id="6" name="Resim 5">
            <a:extLst>
              <a:ext uri="{FF2B5EF4-FFF2-40B4-BE49-F238E27FC236}">
                <a16:creationId xmlns:a16="http://schemas.microsoft.com/office/drawing/2014/main" id="{C094F3EE-9A05-3D8F-1217-E881496EDD58}"/>
              </a:ext>
            </a:extLst>
          </p:cNvPr>
          <p:cNvPicPr>
            <a:picLocks noChangeAspect="1"/>
          </p:cNvPicPr>
          <p:nvPr/>
        </p:nvPicPr>
        <p:blipFill>
          <a:blip r:embed="rId4"/>
          <a:stretch>
            <a:fillRect/>
          </a:stretch>
        </p:blipFill>
        <p:spPr>
          <a:xfrm>
            <a:off x="79780" y="226936"/>
            <a:ext cx="1716741" cy="549552"/>
          </a:xfrm>
          <a:prstGeom prst="rect">
            <a:avLst/>
          </a:prstGeom>
        </p:spPr>
      </p:pic>
      <p:pic>
        <p:nvPicPr>
          <p:cNvPr id="24" name="Resim 23">
            <a:extLst>
              <a:ext uri="{FF2B5EF4-FFF2-40B4-BE49-F238E27FC236}">
                <a16:creationId xmlns:a16="http://schemas.microsoft.com/office/drawing/2014/main" id="{3D1EA75F-7657-098A-BAE7-F55C448955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3922" y="2867025"/>
            <a:ext cx="3653766" cy="4334399"/>
          </a:xfrm>
          <a:prstGeom prst="rect">
            <a:avLst/>
          </a:prstGeom>
        </p:spPr>
      </p:pic>
      <p:pic>
        <p:nvPicPr>
          <p:cNvPr id="26" name="Resim 25">
            <a:extLst>
              <a:ext uri="{FF2B5EF4-FFF2-40B4-BE49-F238E27FC236}">
                <a16:creationId xmlns:a16="http://schemas.microsoft.com/office/drawing/2014/main" id="{BA556009-9BA9-88A7-6F58-7196F4C28A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429" y="2867024"/>
            <a:ext cx="3539842" cy="4322454"/>
          </a:xfrm>
          <a:prstGeom prst="rect">
            <a:avLst/>
          </a:prstGeom>
        </p:spPr>
      </p:pic>
    </p:spTree>
    <p:extLst>
      <p:ext uri="{BB962C8B-B14F-4D97-AF65-F5344CB8AC3E}">
        <p14:creationId xmlns:p14="http://schemas.microsoft.com/office/powerpoint/2010/main" val="4049501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477623"/>
            <a:chOff x="0" y="0"/>
            <a:chExt cx="2388790" cy="3507136"/>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5"/>
              <a:ext cx="2388790" cy="450794"/>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ENERJİ TASARRUFU</a:t>
              </a:r>
              <a:endParaRPr dirty="0"/>
            </a:p>
          </p:txBody>
        </p:sp>
        <p:sp>
          <p:nvSpPr>
            <p:cNvPr id="16" name="object 16"/>
            <p:cNvSpPr/>
            <p:nvPr/>
          </p:nvSpPr>
          <p:spPr>
            <a:xfrm>
              <a:off x="1911985" y="3121898"/>
              <a:ext cx="449025"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ENERJİ TASARRUFU</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pic>
        <p:nvPicPr>
          <p:cNvPr id="9" name="Resim 8" descr="metin, ekran görüntüsü, yazı tipi, doküman, belge içeren bir resim&#10;&#10;Açıklama otomatik olarak oluşturuldu">
            <a:extLst>
              <a:ext uri="{FF2B5EF4-FFF2-40B4-BE49-F238E27FC236}">
                <a16:creationId xmlns:a16="http://schemas.microsoft.com/office/drawing/2014/main" id="{38D1420F-9964-3BD5-AF11-E0CD028641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4639" y="923788"/>
            <a:ext cx="3259038" cy="3040461"/>
          </a:xfrm>
          <a:prstGeom prst="rect">
            <a:avLst/>
          </a:prstGeom>
        </p:spPr>
      </p:pic>
      <p:sp>
        <p:nvSpPr>
          <p:cNvPr id="10" name="Metin kutusu 9">
            <a:extLst>
              <a:ext uri="{FF2B5EF4-FFF2-40B4-BE49-F238E27FC236}">
                <a16:creationId xmlns:a16="http://schemas.microsoft.com/office/drawing/2014/main" id="{CE1021DB-0C57-A490-9B2C-C36CDB066B27}"/>
              </a:ext>
            </a:extLst>
          </p:cNvPr>
          <p:cNvSpPr txBox="1"/>
          <p:nvPr/>
        </p:nvSpPr>
        <p:spPr>
          <a:xfrm>
            <a:off x="5880167" y="2069721"/>
            <a:ext cx="3583004" cy="923330"/>
          </a:xfrm>
          <a:prstGeom prst="rect">
            <a:avLst/>
          </a:prstGeom>
          <a:noFill/>
        </p:spPr>
        <p:txBody>
          <a:bodyPr wrap="square" rtlCol="0">
            <a:spAutoFit/>
          </a:bodyPr>
          <a:lstStyle/>
          <a:p>
            <a:r>
              <a:rPr lang="tr-TR" dirty="0"/>
              <a:t>Odalarda bulunan havlu ve çarşaf değişimi için misafirlerimizi bilgilendirici yazılar bulunmaktadır.</a:t>
            </a:r>
          </a:p>
        </p:txBody>
      </p:sp>
      <p:pic>
        <p:nvPicPr>
          <p:cNvPr id="19" name="Resim 18" descr="metin, menü içeren bir resim">
            <a:extLst>
              <a:ext uri="{FF2B5EF4-FFF2-40B4-BE49-F238E27FC236}">
                <a16:creationId xmlns:a16="http://schemas.microsoft.com/office/drawing/2014/main" id="{2B39C98B-AB58-FFBB-7F9C-CF41A24B6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73319" y="3710917"/>
            <a:ext cx="3188659" cy="3816951"/>
          </a:xfrm>
          <a:prstGeom prst="rect">
            <a:avLst/>
          </a:prstGeom>
        </p:spPr>
      </p:pic>
      <p:pic>
        <p:nvPicPr>
          <p:cNvPr id="6" name="Resim 5">
            <a:extLst>
              <a:ext uri="{FF2B5EF4-FFF2-40B4-BE49-F238E27FC236}">
                <a16:creationId xmlns:a16="http://schemas.microsoft.com/office/drawing/2014/main" id="{05F2BFB0-3722-6082-9B08-CB08695D9BEB}"/>
              </a:ext>
            </a:extLst>
          </p:cNvPr>
          <p:cNvPicPr>
            <a:picLocks noChangeAspect="1"/>
          </p:cNvPicPr>
          <p:nvPr/>
        </p:nvPicPr>
        <p:blipFill>
          <a:blip r:embed="rId6"/>
          <a:stretch>
            <a:fillRect/>
          </a:stretch>
        </p:blipFill>
        <p:spPr>
          <a:xfrm>
            <a:off x="79780" y="226936"/>
            <a:ext cx="1716741" cy="549552"/>
          </a:xfrm>
          <a:prstGeom prst="rect">
            <a:avLst/>
          </a:prstGeom>
        </p:spPr>
      </p:pic>
      <p:pic>
        <p:nvPicPr>
          <p:cNvPr id="7" name="Resim 6">
            <a:extLst>
              <a:ext uri="{FF2B5EF4-FFF2-40B4-BE49-F238E27FC236}">
                <a16:creationId xmlns:a16="http://schemas.microsoft.com/office/drawing/2014/main" id="{2D71F347-DC53-4F07-529C-4ABD5FBDAB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0631" y="4096360"/>
            <a:ext cx="3173046" cy="3188659"/>
          </a:xfrm>
          <a:prstGeom prst="rect">
            <a:avLst/>
          </a:prstGeom>
        </p:spPr>
      </p:pic>
    </p:spTree>
    <p:extLst>
      <p:ext uri="{BB962C8B-B14F-4D97-AF65-F5344CB8AC3E}">
        <p14:creationId xmlns:p14="http://schemas.microsoft.com/office/powerpoint/2010/main" val="802282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477621"/>
            <a:chOff x="0" y="0"/>
            <a:chExt cx="2388790" cy="350713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5"/>
              <a:ext cx="2388790" cy="450794"/>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SU TASARRUFU</a:t>
              </a:r>
              <a:endParaRPr dirty="0"/>
            </a:p>
          </p:txBody>
        </p:sp>
        <p:sp>
          <p:nvSpPr>
            <p:cNvPr id="16" name="object 16"/>
            <p:cNvSpPr/>
            <p:nvPr/>
          </p:nvSpPr>
          <p:spPr>
            <a:xfrm>
              <a:off x="1925875" y="3121897"/>
              <a:ext cx="449025"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SU TASARRUFU</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35B9228-88E2-C51A-B261-C70D7F003427}"/>
              </a:ext>
            </a:extLst>
          </p:cNvPr>
          <p:cNvSpPr txBox="1"/>
          <p:nvPr/>
        </p:nvSpPr>
        <p:spPr>
          <a:xfrm>
            <a:off x="2844442" y="6040987"/>
            <a:ext cx="7405172" cy="369332"/>
          </a:xfrm>
          <a:prstGeom prst="rect">
            <a:avLst/>
          </a:prstGeom>
          <a:noFill/>
        </p:spPr>
        <p:txBody>
          <a:bodyPr wrap="square" rtlCol="0">
            <a:spAutoFit/>
          </a:bodyPr>
          <a:lstStyle/>
          <a:p>
            <a:r>
              <a:rPr lang="tr-TR" dirty="0"/>
              <a:t>Tesisimizde su tasarrufunu sağlamak amacıyla </a:t>
            </a:r>
            <a:r>
              <a:rPr lang="tr-TR" dirty="0" err="1"/>
              <a:t>perlatör</a:t>
            </a:r>
            <a:r>
              <a:rPr lang="tr-TR" dirty="0"/>
              <a:t> kullanılmaktadır. </a:t>
            </a:r>
          </a:p>
        </p:txBody>
      </p:sp>
      <p:pic>
        <p:nvPicPr>
          <p:cNvPr id="6" name="Resim 5">
            <a:extLst>
              <a:ext uri="{FF2B5EF4-FFF2-40B4-BE49-F238E27FC236}">
                <a16:creationId xmlns:a16="http://schemas.microsoft.com/office/drawing/2014/main" id="{DDE9BE8D-8CEC-8CE5-B68F-F38E62C80C06}"/>
              </a:ext>
            </a:extLst>
          </p:cNvPr>
          <p:cNvPicPr>
            <a:picLocks noChangeAspect="1"/>
          </p:cNvPicPr>
          <p:nvPr/>
        </p:nvPicPr>
        <p:blipFill>
          <a:blip r:embed="rId4"/>
          <a:stretch>
            <a:fillRect/>
          </a:stretch>
        </p:blipFill>
        <p:spPr>
          <a:xfrm>
            <a:off x="79780" y="226936"/>
            <a:ext cx="1716741" cy="549552"/>
          </a:xfrm>
          <a:prstGeom prst="rect">
            <a:avLst/>
          </a:prstGeom>
        </p:spPr>
      </p:pic>
      <p:pic>
        <p:nvPicPr>
          <p:cNvPr id="9" name="Resim 8">
            <a:extLst>
              <a:ext uri="{FF2B5EF4-FFF2-40B4-BE49-F238E27FC236}">
                <a16:creationId xmlns:a16="http://schemas.microsoft.com/office/drawing/2014/main" id="{A70ABA4D-833D-6846-AAD0-B152385FC6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5149" y="872595"/>
            <a:ext cx="3685677" cy="4914235"/>
          </a:xfrm>
          <a:prstGeom prst="rect">
            <a:avLst/>
          </a:prstGeom>
        </p:spPr>
      </p:pic>
      <p:pic>
        <p:nvPicPr>
          <p:cNvPr id="17" name="Resim 16">
            <a:extLst>
              <a:ext uri="{FF2B5EF4-FFF2-40B4-BE49-F238E27FC236}">
                <a16:creationId xmlns:a16="http://schemas.microsoft.com/office/drawing/2014/main" id="{3F6344A2-241D-93A6-5AFF-2F8D61D6CB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1075" y="872595"/>
            <a:ext cx="3685677" cy="4914235"/>
          </a:xfrm>
          <a:prstGeom prst="rect">
            <a:avLst/>
          </a:prstGeom>
        </p:spPr>
      </p:pic>
    </p:spTree>
    <p:extLst>
      <p:ext uri="{BB962C8B-B14F-4D97-AF65-F5344CB8AC3E}">
        <p14:creationId xmlns:p14="http://schemas.microsoft.com/office/powerpoint/2010/main" val="4001539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070099" cy="3541446"/>
            <a:chOff x="0" y="0"/>
            <a:chExt cx="2070099"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070099"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ATIK YÖNETİMİ</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659743" y="5686425"/>
            <a:ext cx="8205162"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BİTKİSEL ATIK YAĞ,TEHLİKELİ ve TIBBİ ATIK </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298700" y="5991225"/>
            <a:ext cx="8077200" cy="1200329"/>
          </a:xfrm>
          <a:prstGeom prst="rect">
            <a:avLst/>
          </a:prstGeom>
          <a:noFill/>
        </p:spPr>
        <p:txBody>
          <a:bodyPr wrap="square" rtlCol="0">
            <a:spAutoFit/>
          </a:bodyPr>
          <a:lstStyle/>
          <a:p>
            <a:pPr algn="ctr"/>
            <a:endParaRPr lang="tr-TR" dirty="0"/>
          </a:p>
          <a:p>
            <a:pPr algn="ctr"/>
            <a:endParaRPr lang="tr-TR" dirty="0"/>
          </a:p>
          <a:p>
            <a:pPr algn="ctr"/>
            <a:endParaRPr lang="tr-TR" dirty="0"/>
          </a:p>
          <a:p>
            <a:pPr algn="ctr"/>
            <a:r>
              <a:rPr lang="tr-TR" dirty="0"/>
              <a:t> </a:t>
            </a:r>
          </a:p>
        </p:txBody>
      </p:sp>
      <p:sp>
        <p:nvSpPr>
          <p:cNvPr id="17" name="Metin kutusu 16">
            <a:extLst>
              <a:ext uri="{FF2B5EF4-FFF2-40B4-BE49-F238E27FC236}">
                <a16:creationId xmlns:a16="http://schemas.microsoft.com/office/drawing/2014/main" id="{50E59C36-9775-30BC-CBDC-435F100A98E3}"/>
              </a:ext>
            </a:extLst>
          </p:cNvPr>
          <p:cNvSpPr txBox="1"/>
          <p:nvPr/>
        </p:nvSpPr>
        <p:spPr>
          <a:xfrm>
            <a:off x="2659743" y="2671355"/>
            <a:ext cx="6919560" cy="2308324"/>
          </a:xfrm>
          <a:prstGeom prst="rect">
            <a:avLst/>
          </a:prstGeom>
          <a:noFill/>
        </p:spPr>
        <p:txBody>
          <a:bodyPr wrap="square" rtlCol="0">
            <a:spAutoFit/>
          </a:bodyPr>
          <a:lstStyle/>
          <a:p>
            <a:pPr marL="285750" indent="-285750">
              <a:buFont typeface="Arial" panose="020B0604020202020204" pitchFamily="34" charset="0"/>
              <a:buChar char="•"/>
            </a:pPr>
            <a:r>
              <a:rPr lang="tr-TR" dirty="0"/>
              <a:t>Granada </a:t>
            </a:r>
            <a:r>
              <a:rPr lang="tr-TR" err="1"/>
              <a:t>Luxury</a:t>
            </a:r>
            <a:r>
              <a:rPr lang="tr-TR"/>
              <a:t> Red </a:t>
            </a:r>
            <a:r>
              <a:rPr lang="tr-TR" dirty="0"/>
              <a:t>yönetimi olarak tesisimizden çıkabilecek tüm tehlikeli atıkları lisanslı firmaya teslim ederek geri kazanımına katkı sağlamaktayız.</a:t>
            </a:r>
          </a:p>
          <a:p>
            <a:pPr marL="285750" indent="-285750">
              <a:buFont typeface="Arial" panose="020B0604020202020204" pitchFamily="34" charset="0"/>
              <a:buChar char="•"/>
            </a:pPr>
            <a:r>
              <a:rPr lang="tr-TR" dirty="0"/>
              <a:t>Atık miktarlarının </a:t>
            </a:r>
            <a:r>
              <a:rPr lang="tr-TR" dirty="0" err="1"/>
              <a:t>bertarafı</a:t>
            </a:r>
            <a:r>
              <a:rPr lang="tr-TR" dirty="0"/>
              <a:t> sonucu geri kazanım yapılmasına destek vermekteyiz.</a:t>
            </a:r>
          </a:p>
          <a:p>
            <a:pPr marL="285750" indent="-285750">
              <a:buFont typeface="Arial" panose="020B0604020202020204" pitchFamily="34" charset="0"/>
              <a:buChar char="•"/>
            </a:pPr>
            <a:r>
              <a:rPr lang="tr-TR" dirty="0"/>
              <a:t>Tesisimizde Bitkisel Atık yağlar lisanslı firmaya teslim edilerek </a:t>
            </a:r>
            <a:r>
              <a:rPr lang="tr-TR" dirty="0" err="1"/>
              <a:t>biyodizel</a:t>
            </a:r>
            <a:r>
              <a:rPr lang="tr-TR" dirty="0"/>
              <a:t> yakıt olması sağlanmaktadır.</a:t>
            </a:r>
          </a:p>
          <a:p>
            <a:pPr marL="285750" indent="-285750">
              <a:buFont typeface="Arial" panose="020B0604020202020204" pitchFamily="34" charset="0"/>
              <a:buChar char="•"/>
            </a:pPr>
            <a:endParaRPr lang="tr-TR" dirty="0"/>
          </a:p>
        </p:txBody>
      </p:sp>
      <p:pic>
        <p:nvPicPr>
          <p:cNvPr id="7" name="Resim 6">
            <a:extLst>
              <a:ext uri="{FF2B5EF4-FFF2-40B4-BE49-F238E27FC236}">
                <a16:creationId xmlns:a16="http://schemas.microsoft.com/office/drawing/2014/main" id="{661810EF-A84B-923D-DD22-E73F4C133C90}"/>
              </a:ext>
            </a:extLst>
          </p:cNvPr>
          <p:cNvPicPr>
            <a:picLocks noChangeAspect="1"/>
          </p:cNvPicPr>
          <p:nvPr/>
        </p:nvPicPr>
        <p:blipFill>
          <a:blip r:embed="rId4"/>
          <a:stretch>
            <a:fillRect/>
          </a:stretch>
        </p:blipFill>
        <p:spPr>
          <a:xfrm>
            <a:off x="79780" y="226936"/>
            <a:ext cx="1716741" cy="549552"/>
          </a:xfrm>
          <a:prstGeom prst="rect">
            <a:avLst/>
          </a:prstGeom>
        </p:spPr>
      </p:pic>
    </p:spTree>
    <p:extLst>
      <p:ext uri="{BB962C8B-B14F-4D97-AF65-F5344CB8AC3E}">
        <p14:creationId xmlns:p14="http://schemas.microsoft.com/office/powerpoint/2010/main" val="60418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070099" cy="3541446"/>
            <a:chOff x="0" y="0"/>
            <a:chExt cx="2070099"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070099"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KİMYASAL YÖNETİMİ</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056209" y="1307323"/>
            <a:ext cx="8205162"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KİMYASAL YÖNETİMİ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467343" y="2350264"/>
            <a:ext cx="7794028" cy="2862322"/>
          </a:xfrm>
          <a:prstGeom prst="rect">
            <a:avLst/>
          </a:prstGeom>
          <a:noFill/>
        </p:spPr>
        <p:txBody>
          <a:bodyPr wrap="square" rtlCol="0">
            <a:spAutoFit/>
          </a:bodyPr>
          <a:lstStyle/>
          <a:p>
            <a:pPr marL="285750" indent="-285750">
              <a:buFont typeface="Arial" panose="020B0604020202020204" pitchFamily="34" charset="0"/>
              <a:buChar char="•"/>
            </a:pPr>
            <a:r>
              <a:rPr lang="tr-TR" dirty="0"/>
              <a:t>Tesis içerisinde kullanılan kimyasalların konsantre ürün seçilerek </a:t>
            </a:r>
            <a:r>
              <a:rPr lang="tr-TR" dirty="0" err="1"/>
              <a:t>dozajlama</a:t>
            </a:r>
            <a:r>
              <a:rPr lang="tr-TR" dirty="0"/>
              <a:t> yöntemiyle kullanılması sağlanmaktadır.</a:t>
            </a:r>
          </a:p>
          <a:p>
            <a:pPr marL="285750" indent="-285750">
              <a:buFont typeface="Arial" panose="020B0604020202020204" pitchFamily="34" charset="0"/>
              <a:buChar char="•"/>
            </a:pPr>
            <a:r>
              <a:rPr lang="tr-TR" dirty="0"/>
              <a:t>Kimyasalların bertaraf edilmesi için ilgili firmalarla çalışılmakta ve kimyasal atıkların takibini sağlamaktayız.</a:t>
            </a:r>
          </a:p>
          <a:p>
            <a:pPr marL="285750" indent="-285750">
              <a:buFont typeface="Arial" panose="020B0604020202020204" pitchFamily="34" charset="0"/>
              <a:buChar char="•"/>
            </a:pPr>
            <a:r>
              <a:rPr lang="tr-TR" dirty="0"/>
              <a:t>Havuz dezenfeksiyonu için kullanılan kimyasallar otomatik </a:t>
            </a:r>
            <a:r>
              <a:rPr lang="tr-TR" dirty="0" err="1"/>
              <a:t>dozajlama</a:t>
            </a:r>
            <a:r>
              <a:rPr lang="tr-TR" dirty="0"/>
              <a:t> sıvı klor kullanılmaktadır.</a:t>
            </a:r>
          </a:p>
          <a:p>
            <a:pPr marL="285750" indent="-285750">
              <a:buFont typeface="Arial" panose="020B0604020202020204" pitchFamily="34" charset="0"/>
              <a:buChar char="•"/>
            </a:pPr>
            <a:r>
              <a:rPr lang="tr-TR" dirty="0"/>
              <a:t>Tesisimizde çevreye duyarlı deterjan ve dezenfeksiyon ürünleri kullanarak doğaya verilen zararı en aza indirmek amaçlanmaktadır.</a:t>
            </a:r>
          </a:p>
          <a:p>
            <a:pPr marL="285750" indent="-285750">
              <a:buFont typeface="Arial" panose="020B0604020202020204" pitchFamily="34" charset="0"/>
              <a:buChar char="•"/>
            </a:pPr>
            <a:r>
              <a:rPr lang="tr-TR" dirty="0"/>
              <a:t>Haşere mücadele için tedarikçi firmamızın kullandığı kimyasalların insan sağlığına ve çevreye en az zarar verecek ürünler kullanılmasına önem veririz.</a:t>
            </a:r>
          </a:p>
        </p:txBody>
      </p:sp>
      <p:pic>
        <p:nvPicPr>
          <p:cNvPr id="6" name="Resim 5">
            <a:extLst>
              <a:ext uri="{FF2B5EF4-FFF2-40B4-BE49-F238E27FC236}">
                <a16:creationId xmlns:a16="http://schemas.microsoft.com/office/drawing/2014/main" id="{E22B5535-0D1A-A9E6-B3E5-C3AD684E2C5C}"/>
              </a:ext>
            </a:extLst>
          </p:cNvPr>
          <p:cNvPicPr>
            <a:picLocks noChangeAspect="1"/>
          </p:cNvPicPr>
          <p:nvPr/>
        </p:nvPicPr>
        <p:blipFill>
          <a:blip r:embed="rId4"/>
          <a:stretch>
            <a:fillRect/>
          </a:stretch>
        </p:blipFill>
        <p:spPr>
          <a:xfrm>
            <a:off x="79780" y="226936"/>
            <a:ext cx="1716741" cy="549552"/>
          </a:xfrm>
          <a:prstGeom prst="rect">
            <a:avLst/>
          </a:prstGeom>
        </p:spPr>
      </p:pic>
    </p:spTree>
    <p:extLst>
      <p:ext uri="{BB962C8B-B14F-4D97-AF65-F5344CB8AC3E}">
        <p14:creationId xmlns:p14="http://schemas.microsoft.com/office/powerpoint/2010/main" val="1023789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32679"/>
            <a:ext cx="2070099" cy="3574125"/>
            <a:chOff x="0" y="0"/>
            <a:chExt cx="2070099"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070099"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HAVA KİRLİLİĞİ YÖNETİMİ</a:t>
              </a:r>
              <a:endParaRPr dirty="0"/>
            </a:p>
          </p:txBody>
        </p:sp>
        <p:sp>
          <p:nvSpPr>
            <p:cNvPr id="16" name="object 16"/>
            <p:cNvSpPr/>
            <p:nvPr/>
          </p:nvSpPr>
          <p:spPr>
            <a:xfrm>
              <a:off x="1902769" y="3188887"/>
              <a:ext cx="16733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HAVA KİRLİLİĞİ YÖNETİMİ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687833" y="1941463"/>
            <a:ext cx="7058412" cy="2308324"/>
          </a:xfrm>
          <a:prstGeom prst="rect">
            <a:avLst/>
          </a:prstGeom>
          <a:noFill/>
        </p:spPr>
        <p:txBody>
          <a:bodyPr wrap="square" rtlCol="0">
            <a:spAutoFit/>
          </a:bodyPr>
          <a:lstStyle/>
          <a:p>
            <a:pPr marL="285750" indent="-285750">
              <a:buFont typeface="Arial" panose="020B0604020202020204" pitchFamily="34" charset="0"/>
              <a:buChar char="•"/>
            </a:pPr>
            <a:r>
              <a:rPr lang="tr-TR" dirty="0"/>
              <a:t>Tesis içerisinde doğalgaz kullanımı sadece mutfak üretim alanlarında kullanılmaktadır.</a:t>
            </a:r>
          </a:p>
          <a:p>
            <a:pPr marL="285750" indent="-285750">
              <a:buFont typeface="Arial" panose="020B0604020202020204" pitchFamily="34" charset="0"/>
              <a:buChar char="•"/>
            </a:pPr>
            <a:r>
              <a:rPr lang="tr-TR" dirty="0"/>
              <a:t>Sıcak su üretiminde çevreye duyarlı ısı pompası kullanılmaktadır.</a:t>
            </a:r>
          </a:p>
          <a:p>
            <a:pPr marL="285750" indent="-285750">
              <a:buFont typeface="Arial" panose="020B0604020202020204" pitchFamily="34" charset="0"/>
              <a:buChar char="•"/>
            </a:pPr>
            <a:r>
              <a:rPr lang="tr-TR" dirty="0"/>
              <a:t>Restoran alanı pişirme grubunda kömürlü ızgarada elektrostatik ve karbon filtreli cihaz kullanılmaktadır.</a:t>
            </a:r>
          </a:p>
          <a:p>
            <a:pPr marL="285750" indent="-285750">
              <a:buFont typeface="Arial" panose="020B0604020202020204" pitchFamily="34" charset="0"/>
              <a:buChar char="•"/>
            </a:pPr>
            <a:endParaRPr lang="tr-TR" dirty="0"/>
          </a:p>
          <a:p>
            <a:pPr algn="ctr"/>
            <a:endParaRPr lang="tr-TR" dirty="0"/>
          </a:p>
          <a:p>
            <a:r>
              <a:rPr lang="tr-TR" b="1" dirty="0"/>
              <a:t>Cihaz Görseli; </a:t>
            </a:r>
          </a:p>
        </p:txBody>
      </p:sp>
      <p:pic>
        <p:nvPicPr>
          <p:cNvPr id="8" name="Resim 7">
            <a:extLst>
              <a:ext uri="{FF2B5EF4-FFF2-40B4-BE49-F238E27FC236}">
                <a16:creationId xmlns:a16="http://schemas.microsoft.com/office/drawing/2014/main" id="{F8954BD8-6834-E0AD-7FF3-6D1293F2B7F5}"/>
              </a:ext>
            </a:extLst>
          </p:cNvPr>
          <p:cNvPicPr>
            <a:picLocks noChangeAspect="1"/>
          </p:cNvPicPr>
          <p:nvPr/>
        </p:nvPicPr>
        <p:blipFill>
          <a:blip r:embed="rId4"/>
          <a:stretch>
            <a:fillRect/>
          </a:stretch>
        </p:blipFill>
        <p:spPr>
          <a:xfrm>
            <a:off x="79780" y="226936"/>
            <a:ext cx="1716741" cy="549552"/>
          </a:xfrm>
          <a:prstGeom prst="rect">
            <a:avLst/>
          </a:prstGeom>
        </p:spPr>
      </p:pic>
      <p:pic>
        <p:nvPicPr>
          <p:cNvPr id="9" name="Resim 8">
            <a:extLst>
              <a:ext uri="{FF2B5EF4-FFF2-40B4-BE49-F238E27FC236}">
                <a16:creationId xmlns:a16="http://schemas.microsoft.com/office/drawing/2014/main" id="{B0F2157D-F214-8A13-F19A-1E7A54DDE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8300" y="4530674"/>
            <a:ext cx="3528056" cy="2647101"/>
          </a:xfrm>
          <a:prstGeom prst="rect">
            <a:avLst/>
          </a:prstGeom>
        </p:spPr>
      </p:pic>
      <p:pic>
        <p:nvPicPr>
          <p:cNvPr id="17" name="Resim 16">
            <a:extLst>
              <a:ext uri="{FF2B5EF4-FFF2-40B4-BE49-F238E27FC236}">
                <a16:creationId xmlns:a16="http://schemas.microsoft.com/office/drawing/2014/main" id="{E88DD482-F187-909D-A796-6DC5544B48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5900" y="4554322"/>
            <a:ext cx="3426798" cy="2599804"/>
          </a:xfrm>
          <a:prstGeom prst="rect">
            <a:avLst/>
          </a:prstGeom>
        </p:spPr>
      </p:pic>
    </p:spTree>
    <p:extLst>
      <p:ext uri="{BB962C8B-B14F-4D97-AF65-F5344CB8AC3E}">
        <p14:creationId xmlns:p14="http://schemas.microsoft.com/office/powerpoint/2010/main" val="952063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850621"/>
            <a:chOff x="0" y="0"/>
            <a:chExt cx="2388790" cy="3883300"/>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88790" cy="826958"/>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p:cNvSpPr/>
            <p:nvPr/>
          </p:nvSpPr>
          <p:spPr>
            <a:xfrm>
              <a:off x="1939764" y="3498062"/>
              <a:ext cx="449025"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892817" y="2142460"/>
            <a:ext cx="7188087" cy="3416320"/>
          </a:xfrm>
          <a:prstGeom prst="rect">
            <a:avLst/>
          </a:prstGeom>
          <a:noFill/>
        </p:spPr>
        <p:txBody>
          <a:bodyPr wrap="square" rtlCol="0">
            <a:spAutoFit/>
          </a:bodyPr>
          <a:lstStyle/>
          <a:p>
            <a:pPr algn="ctr"/>
            <a:endParaRPr lang="tr-TR" dirty="0"/>
          </a:p>
          <a:p>
            <a:r>
              <a:rPr lang="tr-TR" b="1" dirty="0"/>
              <a:t>PERSONEL ÇALIŞMA KOŞULLARI VE KADIN HAKLARI </a:t>
            </a:r>
          </a:p>
          <a:p>
            <a:endParaRPr lang="tr-TR" dirty="0"/>
          </a:p>
          <a:p>
            <a:pPr marL="285750" indent="-285750">
              <a:buFont typeface="Arial" panose="020B0604020202020204" pitchFamily="34" charset="0"/>
              <a:buChar char="•"/>
            </a:pPr>
            <a:r>
              <a:rPr lang="tr-TR" dirty="0"/>
              <a:t>Tesisimizde çalışan personellerin tüm özlük işlemleri, yasal prosedürleri uygun olarak İnsan Kaynakları Müdürlüğü tarafından takip edilmektedir.</a:t>
            </a:r>
          </a:p>
          <a:p>
            <a:pPr marL="285750" indent="-285750">
              <a:buFont typeface="Arial" panose="020B0604020202020204" pitchFamily="34" charset="0"/>
              <a:buChar char="•"/>
            </a:pPr>
            <a:r>
              <a:rPr lang="tr-TR" dirty="0"/>
              <a:t>Tesisimizde çalışan tüm personellerin anlaşmalı hastane bünyesinde tesiste görev alan sağlık çalışanı/işyeri hekimi tarafından ücretsiz muayene hakkı bulunması, anlaşmalı hastane bünyesinde tahlil/tetkik ve muayene hizmeti sağlamaktayız.</a:t>
            </a:r>
          </a:p>
          <a:p>
            <a:pPr marL="285750" indent="-285750">
              <a:buFont typeface="Arial" panose="020B0604020202020204" pitchFamily="34" charset="0"/>
              <a:buChar char="•"/>
            </a:pPr>
            <a:r>
              <a:rPr lang="tr-TR" dirty="0"/>
              <a:t>Tesisimizde çalışan personellere lojman imkanı sağlamaktayız.</a:t>
            </a:r>
          </a:p>
          <a:p>
            <a:pPr marL="285750" indent="-285750">
              <a:buFont typeface="Arial" panose="020B0604020202020204" pitchFamily="34" charset="0"/>
              <a:buChar char="•"/>
            </a:pPr>
            <a:endParaRPr lang="tr-TR" dirty="0"/>
          </a:p>
          <a:p>
            <a:pPr algn="ctr"/>
            <a:r>
              <a:rPr lang="tr-TR" dirty="0"/>
              <a:t> </a:t>
            </a:r>
          </a:p>
        </p:txBody>
      </p:sp>
      <p:pic>
        <p:nvPicPr>
          <p:cNvPr id="7" name="Resim 6">
            <a:extLst>
              <a:ext uri="{FF2B5EF4-FFF2-40B4-BE49-F238E27FC236}">
                <a16:creationId xmlns:a16="http://schemas.microsoft.com/office/drawing/2014/main" id="{DA3FF75E-4421-2AFB-1883-C7C954A41EF8}"/>
              </a:ext>
            </a:extLst>
          </p:cNvPr>
          <p:cNvPicPr>
            <a:picLocks noChangeAspect="1"/>
          </p:cNvPicPr>
          <p:nvPr/>
        </p:nvPicPr>
        <p:blipFill>
          <a:blip r:embed="rId4"/>
          <a:stretch>
            <a:fillRect/>
          </a:stretch>
        </p:blipFill>
        <p:spPr>
          <a:xfrm>
            <a:off x="83731" y="229932"/>
            <a:ext cx="1716741" cy="549552"/>
          </a:xfrm>
          <a:prstGeom prst="rect">
            <a:avLst/>
          </a:prstGeom>
        </p:spPr>
      </p:pic>
    </p:spTree>
    <p:extLst>
      <p:ext uri="{BB962C8B-B14F-4D97-AF65-F5344CB8AC3E}">
        <p14:creationId xmlns:p14="http://schemas.microsoft.com/office/powerpoint/2010/main" val="198169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850621"/>
            <a:chOff x="0" y="0"/>
            <a:chExt cx="2388790" cy="3883300"/>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88790" cy="826958"/>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p:cNvSpPr/>
            <p:nvPr/>
          </p:nvSpPr>
          <p:spPr>
            <a:xfrm>
              <a:off x="1939764" y="3498062"/>
              <a:ext cx="449025"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4"/>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571549" y="760454"/>
            <a:ext cx="7188087" cy="2862322"/>
          </a:xfrm>
          <a:prstGeom prst="rect">
            <a:avLst/>
          </a:prstGeom>
          <a:noFill/>
        </p:spPr>
        <p:txBody>
          <a:bodyPr wrap="square" rtlCol="0">
            <a:spAutoFit/>
          </a:bodyPr>
          <a:lstStyle/>
          <a:p>
            <a:pPr algn="ctr"/>
            <a:endParaRPr lang="tr-TR" dirty="0"/>
          </a:p>
          <a:p>
            <a:r>
              <a:rPr lang="tr-TR" b="1" dirty="0"/>
              <a:t>PERSONEL ÇALIŞMA KOŞULLARI VE KADIN HAKLARI </a:t>
            </a:r>
          </a:p>
          <a:p>
            <a:endParaRPr lang="tr-TR" dirty="0"/>
          </a:p>
          <a:p>
            <a:pPr marL="285750" indent="-285750">
              <a:buFont typeface="Arial" panose="020B0604020202020204" pitchFamily="34" charset="0"/>
              <a:buChar char="•"/>
            </a:pPr>
            <a:r>
              <a:rPr lang="tr-TR" dirty="0"/>
              <a:t>Tesisimizde çalışan personellere her ay Personel eğlencesi düzenlenmekteyiz. Personel eğlencesinde motivasyon amaçlı ayın personeli seçilmekte ve ödül verilmektedir. </a:t>
            </a:r>
          </a:p>
          <a:p>
            <a:pPr marL="285750" indent="-285750">
              <a:buFont typeface="Arial" panose="020B0604020202020204" pitchFamily="34" charset="0"/>
              <a:buChar char="•"/>
            </a:pPr>
            <a:r>
              <a:rPr lang="tr-TR" dirty="0"/>
              <a:t>Aynı zamanda her ay personel eğlencelerinde o ay içerisinde doğum günü olan personellerimizin doğum günü kutlanmaktadır.</a:t>
            </a:r>
          </a:p>
          <a:p>
            <a:pPr marL="285750" indent="-285750">
              <a:buFont typeface="Arial" panose="020B0604020202020204" pitchFamily="34" charset="0"/>
              <a:buChar char="•"/>
            </a:pPr>
            <a:endParaRPr lang="tr-TR" dirty="0"/>
          </a:p>
          <a:p>
            <a:pPr algn="ctr"/>
            <a:r>
              <a:rPr lang="tr-TR" dirty="0"/>
              <a:t> </a:t>
            </a:r>
          </a:p>
        </p:txBody>
      </p:sp>
      <p:pic>
        <p:nvPicPr>
          <p:cNvPr id="7" name="Resim 6">
            <a:extLst>
              <a:ext uri="{FF2B5EF4-FFF2-40B4-BE49-F238E27FC236}">
                <a16:creationId xmlns:a16="http://schemas.microsoft.com/office/drawing/2014/main" id="{CDBE8B0B-2C1E-07FA-B743-6942E731A6B1}"/>
              </a:ext>
            </a:extLst>
          </p:cNvPr>
          <p:cNvPicPr>
            <a:picLocks noChangeAspect="1"/>
          </p:cNvPicPr>
          <p:nvPr/>
        </p:nvPicPr>
        <p:blipFill>
          <a:blip r:embed="rId5"/>
          <a:stretch>
            <a:fillRect/>
          </a:stretch>
        </p:blipFill>
        <p:spPr>
          <a:xfrm>
            <a:off x="93539" y="210902"/>
            <a:ext cx="1716741" cy="549552"/>
          </a:xfrm>
          <a:prstGeom prst="rect">
            <a:avLst/>
          </a:prstGeom>
        </p:spPr>
      </p:pic>
      <p:pic>
        <p:nvPicPr>
          <p:cNvPr id="8" name="Resim 7">
            <a:extLst>
              <a:ext uri="{FF2B5EF4-FFF2-40B4-BE49-F238E27FC236}">
                <a16:creationId xmlns:a16="http://schemas.microsoft.com/office/drawing/2014/main" id="{31E2FCAE-3904-C6BB-A3EF-5B049725F3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9206" y="3850621"/>
            <a:ext cx="3060700" cy="3521730"/>
          </a:xfrm>
          <a:prstGeom prst="rect">
            <a:avLst/>
          </a:prstGeom>
        </p:spPr>
      </p:pic>
      <p:pic>
        <p:nvPicPr>
          <p:cNvPr id="11" name="Resim 10">
            <a:extLst>
              <a:ext uri="{FF2B5EF4-FFF2-40B4-BE49-F238E27FC236}">
                <a16:creationId xmlns:a16="http://schemas.microsoft.com/office/drawing/2014/main" id="{5E6FF047-DCB6-DDB7-8B96-9B45A1C66D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3357" y="3850620"/>
            <a:ext cx="2606573" cy="3521731"/>
          </a:xfrm>
          <a:prstGeom prst="rect">
            <a:avLst/>
          </a:prstGeom>
        </p:spPr>
      </p:pic>
      <p:pic>
        <p:nvPicPr>
          <p:cNvPr id="20" name="Resim 19">
            <a:extLst>
              <a:ext uri="{FF2B5EF4-FFF2-40B4-BE49-F238E27FC236}">
                <a16:creationId xmlns:a16="http://schemas.microsoft.com/office/drawing/2014/main" id="{3CCD4DEE-85E5-E988-5983-BC4717FE13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3380" y="3850620"/>
            <a:ext cx="2305219" cy="3521731"/>
          </a:xfrm>
          <a:prstGeom prst="rect">
            <a:avLst/>
          </a:prstGeom>
        </p:spPr>
      </p:pic>
    </p:spTree>
    <p:extLst>
      <p:ext uri="{BB962C8B-B14F-4D97-AF65-F5344CB8AC3E}">
        <p14:creationId xmlns:p14="http://schemas.microsoft.com/office/powerpoint/2010/main" val="3753215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09E4C-1E6F-DDA2-2518-AC4F86E5EAD8}"/>
            </a:ext>
          </a:extLst>
        </p:cNvPr>
        <p:cNvGrpSpPr/>
        <p:nvPr/>
      </p:nvGrpSpPr>
      <p:grpSpPr>
        <a:xfrm>
          <a:off x="0" y="0"/>
          <a:ext cx="0" cy="0"/>
          <a:chOff x="0" y="0"/>
          <a:chExt cx="0" cy="0"/>
        </a:xfrm>
      </p:grpSpPr>
      <p:sp>
        <p:nvSpPr>
          <p:cNvPr id="12" name="object 12">
            <a:extLst>
              <a:ext uri="{FF2B5EF4-FFF2-40B4-BE49-F238E27FC236}">
                <a16:creationId xmlns:a16="http://schemas.microsoft.com/office/drawing/2014/main" id="{5CB1AEB7-9E87-1858-71C0-0C19C53C9592}"/>
              </a:ext>
            </a:extLst>
          </p:cNvPr>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a:extLst>
              <a:ext uri="{FF2B5EF4-FFF2-40B4-BE49-F238E27FC236}">
                <a16:creationId xmlns:a16="http://schemas.microsoft.com/office/drawing/2014/main" id="{387F9D58-AB8A-2EE2-6324-5BE17A568417}"/>
              </a:ext>
            </a:extLst>
          </p:cNvPr>
          <p:cNvGrpSpPr/>
          <p:nvPr/>
        </p:nvGrpSpPr>
        <p:grpSpPr>
          <a:xfrm>
            <a:off x="-13890" y="0"/>
            <a:ext cx="2388790" cy="3871836"/>
            <a:chOff x="0" y="0"/>
            <a:chExt cx="2388790" cy="3904515"/>
          </a:xfrm>
        </p:grpSpPr>
        <p:sp>
          <p:nvSpPr>
            <p:cNvPr id="14" name="object 14">
              <a:extLst>
                <a:ext uri="{FF2B5EF4-FFF2-40B4-BE49-F238E27FC236}">
                  <a16:creationId xmlns:a16="http://schemas.microsoft.com/office/drawing/2014/main" id="{577FCF2E-7E35-D850-C36D-EE06ED5038B4}"/>
                </a:ext>
              </a:extLst>
            </p:cNvPr>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a:extLst>
                <a:ext uri="{FF2B5EF4-FFF2-40B4-BE49-F238E27FC236}">
                  <a16:creationId xmlns:a16="http://schemas.microsoft.com/office/drawing/2014/main" id="{CDF3CAC4-13C8-1B31-3A9A-1563B1EFEA05}"/>
                </a:ext>
              </a:extLst>
            </p:cNvPr>
            <p:cNvSpPr/>
            <p:nvPr/>
          </p:nvSpPr>
          <p:spPr>
            <a:xfrm>
              <a:off x="0" y="2671104"/>
              <a:ext cx="2388790" cy="838200"/>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a:extLst>
                <a:ext uri="{FF2B5EF4-FFF2-40B4-BE49-F238E27FC236}">
                  <a16:creationId xmlns:a16="http://schemas.microsoft.com/office/drawing/2014/main" id="{1273B1B8-5BF4-69C9-A5D6-EA0A5DCF65D9}"/>
                </a:ext>
              </a:extLst>
            </p:cNvPr>
            <p:cNvSpPr/>
            <p:nvPr/>
          </p:nvSpPr>
          <p:spPr>
            <a:xfrm>
              <a:off x="1911984" y="3509304"/>
              <a:ext cx="476805" cy="395211"/>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a:extLst>
              <a:ext uri="{FF2B5EF4-FFF2-40B4-BE49-F238E27FC236}">
                <a16:creationId xmlns:a16="http://schemas.microsoft.com/office/drawing/2014/main" id="{8BB88F3B-092B-2CB0-1F6A-135C55C76D6A}"/>
              </a:ext>
            </a:extLst>
          </p:cNvPr>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5507F515-291B-021F-8F78-98B061E70050}"/>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0671C35C-BAC5-2D93-EF26-AB4FF1B03BA5}"/>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DC91610-ED40-8404-6ECB-0D7240837DD7}"/>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C88D64B4-A724-756D-1316-DCD11346CB15}"/>
              </a:ext>
            </a:extLst>
          </p:cNvPr>
          <p:cNvSpPr txBox="1"/>
          <p:nvPr/>
        </p:nvSpPr>
        <p:spPr>
          <a:xfrm>
            <a:off x="2493227" y="980435"/>
            <a:ext cx="7543799" cy="923330"/>
          </a:xfrm>
          <a:prstGeom prst="rect">
            <a:avLst/>
          </a:prstGeom>
          <a:noFill/>
        </p:spPr>
        <p:txBody>
          <a:bodyPr wrap="square" rtlCol="0">
            <a:spAutoFit/>
          </a:bodyPr>
          <a:lstStyle/>
          <a:p>
            <a:r>
              <a:rPr lang="tr-TR" b="1" dirty="0"/>
              <a:t>KADIN HAKLARI</a:t>
            </a:r>
          </a:p>
          <a:p>
            <a:endParaRPr lang="tr-TR" b="1" dirty="0"/>
          </a:p>
          <a:p>
            <a:pPr algn="ctr"/>
            <a:r>
              <a:rPr lang="tr-TR" dirty="0"/>
              <a:t> </a:t>
            </a:r>
          </a:p>
        </p:txBody>
      </p:sp>
      <p:sp>
        <p:nvSpPr>
          <p:cNvPr id="19" name="Metin kutusu 18">
            <a:extLst>
              <a:ext uri="{FF2B5EF4-FFF2-40B4-BE49-F238E27FC236}">
                <a16:creationId xmlns:a16="http://schemas.microsoft.com/office/drawing/2014/main" id="{5B13C5F0-3C96-D153-0BB9-2F6E313B7388}"/>
              </a:ext>
            </a:extLst>
          </p:cNvPr>
          <p:cNvSpPr txBox="1"/>
          <p:nvPr/>
        </p:nvSpPr>
        <p:spPr>
          <a:xfrm>
            <a:off x="2679700" y="5961028"/>
            <a:ext cx="7620001" cy="923330"/>
          </a:xfrm>
          <a:prstGeom prst="rect">
            <a:avLst/>
          </a:prstGeom>
          <a:noFill/>
        </p:spPr>
        <p:txBody>
          <a:bodyPr wrap="square" rtlCol="0">
            <a:spAutoFit/>
          </a:bodyPr>
          <a:lstStyle/>
          <a:p>
            <a:r>
              <a:rPr lang="tr-TR" dirty="0"/>
              <a:t>Kadın  Hakları konusunda daha fazla bilinç kazanmak için personellerimize Sosyal Hizmetler Müdürlüğü tarafından İstismar ile Mücadele eğitimi verdirmekteyiz.</a:t>
            </a:r>
          </a:p>
        </p:txBody>
      </p:sp>
      <p:pic>
        <p:nvPicPr>
          <p:cNvPr id="7" name="Resim 6">
            <a:extLst>
              <a:ext uri="{FF2B5EF4-FFF2-40B4-BE49-F238E27FC236}">
                <a16:creationId xmlns:a16="http://schemas.microsoft.com/office/drawing/2014/main" id="{A0D010E4-561E-F7B3-9B75-41C2E1085BF6}"/>
              </a:ext>
            </a:extLst>
          </p:cNvPr>
          <p:cNvPicPr>
            <a:picLocks noChangeAspect="1"/>
          </p:cNvPicPr>
          <p:nvPr/>
        </p:nvPicPr>
        <p:blipFill>
          <a:blip r:embed="rId4"/>
          <a:stretch>
            <a:fillRect/>
          </a:stretch>
        </p:blipFill>
        <p:spPr>
          <a:xfrm>
            <a:off x="79780" y="226936"/>
            <a:ext cx="1716741" cy="549552"/>
          </a:xfrm>
          <a:prstGeom prst="rect">
            <a:avLst/>
          </a:prstGeom>
        </p:spPr>
      </p:pic>
      <p:pic>
        <p:nvPicPr>
          <p:cNvPr id="8" name="Resim 7">
            <a:extLst>
              <a:ext uri="{FF2B5EF4-FFF2-40B4-BE49-F238E27FC236}">
                <a16:creationId xmlns:a16="http://schemas.microsoft.com/office/drawing/2014/main" id="{BF519BBF-FBB6-CDCF-E26E-08ACBB5055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021" y="1461992"/>
            <a:ext cx="3356555" cy="4197094"/>
          </a:xfrm>
          <a:prstGeom prst="rect">
            <a:avLst/>
          </a:prstGeom>
        </p:spPr>
      </p:pic>
      <p:pic>
        <p:nvPicPr>
          <p:cNvPr id="9" name="Resim 8">
            <a:extLst>
              <a:ext uri="{FF2B5EF4-FFF2-40B4-BE49-F238E27FC236}">
                <a16:creationId xmlns:a16="http://schemas.microsoft.com/office/drawing/2014/main" id="{ECF35B69-014A-1267-552D-836CA71B58CE}"/>
              </a:ext>
            </a:extLst>
          </p:cNvPr>
          <p:cNvPicPr>
            <a:picLocks noChangeAspect="1"/>
          </p:cNvPicPr>
          <p:nvPr/>
        </p:nvPicPr>
        <p:blipFill>
          <a:blip r:embed="rId6"/>
          <a:stretch>
            <a:fillRect/>
          </a:stretch>
        </p:blipFill>
        <p:spPr>
          <a:xfrm>
            <a:off x="6489699" y="1461992"/>
            <a:ext cx="3629431" cy="3995833"/>
          </a:xfrm>
          <a:prstGeom prst="rect">
            <a:avLst/>
          </a:prstGeom>
        </p:spPr>
      </p:pic>
    </p:spTree>
    <p:extLst>
      <p:ext uri="{BB962C8B-B14F-4D97-AF65-F5344CB8AC3E}">
        <p14:creationId xmlns:p14="http://schemas.microsoft.com/office/powerpoint/2010/main" val="3317214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850621"/>
            <a:chOff x="0" y="0"/>
            <a:chExt cx="2388790" cy="3883300"/>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88790" cy="826958"/>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p:cNvSpPr/>
            <p:nvPr/>
          </p:nvSpPr>
          <p:spPr>
            <a:xfrm>
              <a:off x="1942024" y="3498062"/>
              <a:ext cx="446766"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529719" y="1712863"/>
            <a:ext cx="7426156" cy="2308324"/>
          </a:xfrm>
          <a:prstGeom prst="rect">
            <a:avLst/>
          </a:prstGeom>
          <a:noFill/>
        </p:spPr>
        <p:txBody>
          <a:bodyPr wrap="square" rtlCol="0">
            <a:spAutoFit/>
          </a:bodyPr>
          <a:lstStyle/>
          <a:p>
            <a:r>
              <a:rPr lang="tr-TR" b="1" dirty="0"/>
              <a:t>YEREL TOPLUM İLİŞKİLERİ VE SATINALMA</a:t>
            </a:r>
          </a:p>
          <a:p>
            <a:pPr marL="285750" indent="-285750">
              <a:buFont typeface="Arial" panose="020B0604020202020204" pitchFamily="34" charset="0"/>
              <a:buChar char="•"/>
            </a:pPr>
            <a:r>
              <a:rPr lang="tr-TR" dirty="0"/>
              <a:t>Granada Luxury Red Hotel olarak mümkün olduğunca yerel ve yakın çevre firmalar ile çalışmayı, satın alınan ürünlerin tedariği sırasında doğaya salınan karbondioksit emisyonunun  azaltılması amacıyla yakın bölge tedarikçileri tercih etmekteyiz. Tedarikçilerimizin %91 i Antalya bölgesinde bulunmaktadır.</a:t>
            </a:r>
            <a:endParaRPr lang="tr-TR" b="1" dirty="0"/>
          </a:p>
          <a:p>
            <a:endParaRPr lang="tr-TR" b="1" dirty="0"/>
          </a:p>
          <a:p>
            <a:pPr marL="285750" indent="-285750">
              <a:buFont typeface="Arial" panose="020B0604020202020204" pitchFamily="34" charset="0"/>
              <a:buChar char="•"/>
            </a:pPr>
            <a:endParaRPr lang="tr-TR" b="1" dirty="0"/>
          </a:p>
        </p:txBody>
      </p:sp>
      <p:pic>
        <p:nvPicPr>
          <p:cNvPr id="7" name="Resim 6">
            <a:extLst>
              <a:ext uri="{FF2B5EF4-FFF2-40B4-BE49-F238E27FC236}">
                <a16:creationId xmlns:a16="http://schemas.microsoft.com/office/drawing/2014/main" id="{C09A6ACB-CC33-4D3A-C65C-8401DDB1272B}"/>
              </a:ext>
            </a:extLst>
          </p:cNvPr>
          <p:cNvPicPr>
            <a:picLocks noChangeAspect="1"/>
          </p:cNvPicPr>
          <p:nvPr/>
        </p:nvPicPr>
        <p:blipFill>
          <a:blip r:embed="rId4"/>
          <a:stretch>
            <a:fillRect/>
          </a:stretch>
        </p:blipFill>
        <p:spPr>
          <a:xfrm>
            <a:off x="3700252" y="4021187"/>
            <a:ext cx="4578493" cy="2755631"/>
          </a:xfrm>
          <a:prstGeom prst="rect">
            <a:avLst/>
          </a:prstGeom>
        </p:spPr>
      </p:pic>
      <p:pic>
        <p:nvPicPr>
          <p:cNvPr id="8" name="Resim 7">
            <a:extLst>
              <a:ext uri="{FF2B5EF4-FFF2-40B4-BE49-F238E27FC236}">
                <a16:creationId xmlns:a16="http://schemas.microsoft.com/office/drawing/2014/main" id="{5073AC1D-71C0-1C72-BDD3-1551BB9BD885}"/>
              </a:ext>
            </a:extLst>
          </p:cNvPr>
          <p:cNvPicPr>
            <a:picLocks noChangeAspect="1"/>
          </p:cNvPicPr>
          <p:nvPr/>
        </p:nvPicPr>
        <p:blipFill>
          <a:blip r:embed="rId5"/>
          <a:stretch>
            <a:fillRect/>
          </a:stretch>
        </p:blipFill>
        <p:spPr>
          <a:xfrm>
            <a:off x="79780" y="226936"/>
            <a:ext cx="1716741" cy="549552"/>
          </a:xfrm>
          <a:prstGeom prst="rect">
            <a:avLst/>
          </a:prstGeom>
        </p:spPr>
      </p:pic>
    </p:spTree>
    <p:extLst>
      <p:ext uri="{BB962C8B-B14F-4D97-AF65-F5344CB8AC3E}">
        <p14:creationId xmlns:p14="http://schemas.microsoft.com/office/powerpoint/2010/main" val="563247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81" y="2758554"/>
            <a:ext cx="1911985" cy="4801870"/>
          </a:xfrm>
          <a:custGeom>
            <a:avLst/>
            <a:gdLst/>
            <a:ahLst/>
            <a:cxnLst/>
            <a:rect l="l" t="t" r="r" b="b"/>
            <a:pathLst>
              <a:path w="1911985" h="4801870">
                <a:moveTo>
                  <a:pt x="0" y="4801450"/>
                </a:moveTo>
                <a:lnTo>
                  <a:pt x="1911858" y="4801450"/>
                </a:lnTo>
                <a:lnTo>
                  <a:pt x="1911858" y="0"/>
                </a:lnTo>
                <a:lnTo>
                  <a:pt x="0" y="0"/>
                </a:lnTo>
                <a:lnTo>
                  <a:pt x="0" y="4801450"/>
                </a:lnTo>
                <a:close/>
              </a:path>
            </a:pathLst>
          </a:custGeom>
          <a:solidFill>
            <a:srgbClr val="236555"/>
          </a:solidFill>
        </p:spPr>
        <p:txBody>
          <a:bodyPr wrap="square" lIns="0" tIns="0" rIns="0" bIns="0" rtlCol="0"/>
          <a:lstStyle/>
          <a:p>
            <a:endParaRPr/>
          </a:p>
        </p:txBody>
      </p:sp>
      <p:grpSp>
        <p:nvGrpSpPr>
          <p:cNvPr id="3" name="object 3"/>
          <p:cNvGrpSpPr/>
          <p:nvPr/>
        </p:nvGrpSpPr>
        <p:grpSpPr>
          <a:xfrm>
            <a:off x="0" y="-75302"/>
            <a:ext cx="2070099" cy="3085654"/>
            <a:chOff x="3581" y="0"/>
            <a:chExt cx="2066518" cy="3309571"/>
          </a:xfrm>
        </p:grpSpPr>
        <p:sp>
          <p:nvSpPr>
            <p:cNvPr id="4" name="object 4"/>
            <p:cNvSpPr/>
            <p:nvPr/>
          </p:nvSpPr>
          <p:spPr>
            <a:xfrm>
              <a:off x="3581" y="0"/>
              <a:ext cx="1911985" cy="2426335"/>
            </a:xfrm>
            <a:custGeom>
              <a:avLst/>
              <a:gdLst/>
              <a:ahLst/>
              <a:cxnLst/>
              <a:rect l="l" t="t" r="r" b="b"/>
              <a:pathLst>
                <a:path w="1911985" h="2426335">
                  <a:moveTo>
                    <a:pt x="0" y="2425928"/>
                  </a:moveTo>
                  <a:lnTo>
                    <a:pt x="1911858" y="2425928"/>
                  </a:lnTo>
                  <a:lnTo>
                    <a:pt x="1911858" y="0"/>
                  </a:lnTo>
                  <a:lnTo>
                    <a:pt x="0" y="0"/>
                  </a:lnTo>
                  <a:lnTo>
                    <a:pt x="0" y="2425928"/>
                  </a:lnTo>
                  <a:close/>
                </a:path>
              </a:pathLst>
            </a:custGeom>
            <a:solidFill>
              <a:srgbClr val="236555"/>
            </a:solidFill>
          </p:spPr>
          <p:txBody>
            <a:bodyPr wrap="square" lIns="0" tIns="0" rIns="0" bIns="0" rtlCol="0"/>
            <a:lstStyle/>
            <a:p>
              <a:endParaRPr/>
            </a:p>
          </p:txBody>
        </p:sp>
        <p:sp>
          <p:nvSpPr>
            <p:cNvPr id="5" name="object 5"/>
            <p:cNvSpPr/>
            <p:nvPr/>
          </p:nvSpPr>
          <p:spPr>
            <a:xfrm>
              <a:off x="3594" y="2425914"/>
              <a:ext cx="2066505" cy="687345"/>
            </a:xfrm>
            <a:custGeom>
              <a:avLst/>
              <a:gdLst/>
              <a:ahLst/>
              <a:cxnLst/>
              <a:rect l="l" t="t" r="r" b="b"/>
              <a:pathLst>
                <a:path w="2301875" h="332739">
                  <a:moveTo>
                    <a:pt x="2301608" y="0"/>
                  </a:moveTo>
                  <a:lnTo>
                    <a:pt x="0" y="0"/>
                  </a:lnTo>
                  <a:lnTo>
                    <a:pt x="0" y="332638"/>
                  </a:lnTo>
                  <a:lnTo>
                    <a:pt x="2301608" y="332638"/>
                  </a:lnTo>
                  <a:lnTo>
                    <a:pt x="2301608" y="0"/>
                  </a:lnTo>
                  <a:close/>
                </a:path>
              </a:pathLst>
            </a:custGeom>
            <a:solidFill>
              <a:srgbClr val="96CD84"/>
            </a:solidFill>
          </p:spPr>
          <p:txBody>
            <a:bodyPr wrap="square" lIns="0" tIns="0" rIns="0" bIns="0" rtlCol="0"/>
            <a:lstStyle/>
            <a:p>
              <a:pPr algn="ctr"/>
              <a:r>
                <a:rPr lang="tr-TR" dirty="0"/>
                <a:t>SÜRDÜRÜLEBİLİR RAPOR</a:t>
              </a:r>
              <a:endParaRPr dirty="0"/>
            </a:p>
          </p:txBody>
        </p:sp>
        <p:sp>
          <p:nvSpPr>
            <p:cNvPr id="11" name="object 11"/>
            <p:cNvSpPr/>
            <p:nvPr/>
          </p:nvSpPr>
          <p:spPr>
            <a:xfrm>
              <a:off x="1915566" y="3113259"/>
              <a:ext cx="154533" cy="196312"/>
            </a:xfrm>
            <a:custGeom>
              <a:avLst/>
              <a:gdLst/>
              <a:ahLst/>
              <a:cxnLst/>
              <a:rect l="l" t="t" r="r" b="b"/>
              <a:pathLst>
                <a:path w="389889" h="201930">
                  <a:moveTo>
                    <a:pt x="389763" y="0"/>
                  </a:moveTo>
                  <a:lnTo>
                    <a:pt x="0" y="0"/>
                  </a:lnTo>
                  <a:lnTo>
                    <a:pt x="0" y="201599"/>
                  </a:lnTo>
                  <a:lnTo>
                    <a:pt x="389763" y="0"/>
                  </a:lnTo>
                  <a:close/>
                </a:path>
              </a:pathLst>
            </a:custGeom>
            <a:solidFill>
              <a:srgbClr val="86AC72"/>
            </a:solidFill>
          </p:spPr>
          <p:txBody>
            <a:bodyPr wrap="square" lIns="0" tIns="0" rIns="0" bIns="0" rtlCol="0"/>
            <a:lstStyle/>
            <a:p>
              <a:endParaRPr/>
            </a:p>
          </p:txBody>
        </p:sp>
      </p:grpSp>
      <p:pic>
        <p:nvPicPr>
          <p:cNvPr id="113" name="object 113"/>
          <p:cNvPicPr/>
          <p:nvPr/>
        </p:nvPicPr>
        <p:blipFill>
          <a:blip r:embed="rId2" cstate="print"/>
          <a:stretch>
            <a:fillRect/>
          </a:stretch>
        </p:blipFill>
        <p:spPr>
          <a:xfrm>
            <a:off x="58611" y="6018777"/>
            <a:ext cx="1793166" cy="1515046"/>
          </a:xfrm>
          <a:prstGeom prst="rect">
            <a:avLst/>
          </a:prstGeom>
        </p:spPr>
      </p:pic>
      <p:sp>
        <p:nvSpPr>
          <p:cNvPr id="116" name="Başlık 115">
            <a:extLst>
              <a:ext uri="{FF2B5EF4-FFF2-40B4-BE49-F238E27FC236}">
                <a16:creationId xmlns:a16="http://schemas.microsoft.com/office/drawing/2014/main" id="{7B22DAFD-E6BE-B5C8-DC4A-DB99D99AAF82}"/>
              </a:ext>
            </a:extLst>
          </p:cNvPr>
          <p:cNvSpPr>
            <a:spLocks noGrp="1"/>
          </p:cNvSpPr>
          <p:nvPr>
            <p:ph type="title"/>
          </p:nvPr>
        </p:nvSpPr>
        <p:spPr>
          <a:xfrm>
            <a:off x="2603500" y="2001392"/>
            <a:ext cx="7338632" cy="3877985"/>
          </a:xfrm>
        </p:spPr>
        <p:txBody>
          <a:bodyPr/>
          <a:lstStyle/>
          <a:p>
            <a:pPr algn="ctr"/>
            <a:r>
              <a:rPr lang="tr-TR" dirty="0">
                <a:latin typeface="Arial" panose="020B0604020202020204" pitchFamily="34" charset="0"/>
                <a:cs typeface="Arial" panose="020B0604020202020204" pitchFamily="34" charset="0"/>
              </a:rPr>
              <a:t>Granada Luxury Red Hotel olarak, Sürdürülebilir Turizmin gerektirdiği sorumluluk ve çalışmaların bilincindeyiz.</a:t>
            </a:r>
            <a:br>
              <a:rPr lang="tr-TR" dirty="0">
                <a:latin typeface="Arial" panose="020B0604020202020204" pitchFamily="34" charset="0"/>
                <a:cs typeface="Arial" panose="020B0604020202020204" pitchFamily="34" charset="0"/>
              </a:rPr>
            </a:br>
            <a:br>
              <a:rPr lang="tr-TR"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Sürdürülebilirlik kapsamında çalışmalarımız 2025 yılı itibariyle ISO 14001:2015 Çevre Yönetim Sistemi ile başlamıştır.</a:t>
            </a:r>
            <a:br>
              <a:rPr lang="tr-TR" dirty="0">
                <a:latin typeface="Arial" panose="020B0604020202020204" pitchFamily="34" charset="0"/>
                <a:cs typeface="Arial" panose="020B0604020202020204" pitchFamily="34" charset="0"/>
              </a:rPr>
            </a:br>
            <a:br>
              <a:rPr lang="tr-TR"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Tesisimiz kapsamında çalışanların hakları başta olmak üzere çevresel, sosyal, kültürel, ekonomik, sağlık, güvenlik, risk ve kriz yönetimi konularına önem veren bir kuruluş olarak ‘’Sürdürülebilir Turizm’’ anlayışını benimsemiş ve bu konudaki uygulamalarımızı ‘’Sürdürülebilirlik Raporu’’ ile kamuoyuna duyurmaktayız.</a:t>
            </a:r>
            <a:br>
              <a:rPr lang="tr-TR" dirty="0">
                <a:latin typeface="Arial" panose="020B0604020202020204" pitchFamily="34" charset="0"/>
                <a:cs typeface="Arial" panose="020B0604020202020204" pitchFamily="34" charset="0"/>
              </a:rPr>
            </a:br>
            <a:br>
              <a:rPr lang="tr-TR" dirty="0"/>
            </a:br>
            <a:br>
              <a:rPr lang="tr-TR" dirty="0"/>
            </a:br>
            <a:endParaRPr lang="tr-TR" dirty="0"/>
          </a:p>
        </p:txBody>
      </p:sp>
      <p:pic>
        <p:nvPicPr>
          <p:cNvPr id="13" name="Resim 12">
            <a:extLst>
              <a:ext uri="{FF2B5EF4-FFF2-40B4-BE49-F238E27FC236}">
                <a16:creationId xmlns:a16="http://schemas.microsoft.com/office/drawing/2014/main" id="{5E8C0F49-F359-5C83-A53E-F8BC24921D40}"/>
              </a:ext>
            </a:extLst>
          </p:cNvPr>
          <p:cNvPicPr>
            <a:picLocks noChangeAspect="1"/>
          </p:cNvPicPr>
          <p:nvPr/>
        </p:nvPicPr>
        <p:blipFill>
          <a:blip r:embed="rId3"/>
          <a:stretch>
            <a:fillRect/>
          </a:stretch>
        </p:blipFill>
        <p:spPr>
          <a:xfrm>
            <a:off x="2305330" y="642542"/>
            <a:ext cx="6919560" cy="12193"/>
          </a:xfrm>
          <a:prstGeom prst="rect">
            <a:avLst/>
          </a:prstGeom>
        </p:spPr>
      </p:pic>
      <p:sp>
        <p:nvSpPr>
          <p:cNvPr id="14" name="Metin kutusu 13">
            <a:extLst>
              <a:ext uri="{FF2B5EF4-FFF2-40B4-BE49-F238E27FC236}">
                <a16:creationId xmlns:a16="http://schemas.microsoft.com/office/drawing/2014/main" id="{BFD1B372-C772-A701-27E2-D4B254EF841E}"/>
              </a:ext>
            </a:extLst>
          </p:cNvPr>
          <p:cNvSpPr txBox="1"/>
          <p:nvPr/>
        </p:nvSpPr>
        <p:spPr>
          <a:xfrm>
            <a:off x="2500512" y="273735"/>
            <a:ext cx="3989188" cy="400110"/>
          </a:xfrm>
          <a:prstGeom prst="rect">
            <a:avLst/>
          </a:prstGeom>
          <a:noFill/>
        </p:spPr>
        <p:txBody>
          <a:bodyPr wrap="square" rtlCol="0">
            <a:spAutoFit/>
          </a:bodyPr>
          <a:lstStyle/>
          <a:p>
            <a:r>
              <a:rPr lang="tr-TR" sz="2000" dirty="0"/>
              <a:t>SÜRDÜRÜLEBİLİRLİK RAPORU</a:t>
            </a:r>
          </a:p>
        </p:txBody>
      </p:sp>
      <p:pic>
        <p:nvPicPr>
          <p:cNvPr id="7" name="Resim 6">
            <a:extLst>
              <a:ext uri="{FF2B5EF4-FFF2-40B4-BE49-F238E27FC236}">
                <a16:creationId xmlns:a16="http://schemas.microsoft.com/office/drawing/2014/main" id="{F499EBDF-017C-5743-62AF-A5DB07A06B69}"/>
              </a:ext>
            </a:extLst>
          </p:cNvPr>
          <p:cNvPicPr>
            <a:picLocks noChangeAspect="1"/>
          </p:cNvPicPr>
          <p:nvPr/>
        </p:nvPicPr>
        <p:blipFill>
          <a:blip r:embed="rId4"/>
          <a:stretch>
            <a:fillRect/>
          </a:stretch>
        </p:blipFill>
        <p:spPr>
          <a:xfrm>
            <a:off x="71691" y="125579"/>
            <a:ext cx="1716741" cy="54955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850621"/>
            <a:chOff x="0" y="0"/>
            <a:chExt cx="2388790" cy="3883300"/>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88790" cy="826958"/>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p:cNvSpPr/>
            <p:nvPr/>
          </p:nvSpPr>
          <p:spPr>
            <a:xfrm>
              <a:off x="1942024" y="3498062"/>
              <a:ext cx="446766"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465323" y="1413499"/>
            <a:ext cx="7426156" cy="1754326"/>
          </a:xfrm>
          <a:prstGeom prst="rect">
            <a:avLst/>
          </a:prstGeom>
          <a:noFill/>
        </p:spPr>
        <p:txBody>
          <a:bodyPr wrap="square" rtlCol="0">
            <a:spAutoFit/>
          </a:bodyPr>
          <a:lstStyle/>
          <a:p>
            <a:r>
              <a:rPr lang="tr-TR" b="1" dirty="0"/>
              <a:t>YEREL TOPLUM İLİŞKİLERİ</a:t>
            </a:r>
          </a:p>
          <a:p>
            <a:pPr marL="285750" indent="-285750">
              <a:buFont typeface="Arial" panose="020B0604020202020204" pitchFamily="34" charset="0"/>
              <a:buChar char="•"/>
            </a:pPr>
            <a:r>
              <a:rPr lang="tr-TR" dirty="0"/>
              <a:t>Granada Luxury Red olarak işe alımlarda mümkün olduğunca bölge halkına istihdam sağlamaya özen gösteririz.  </a:t>
            </a:r>
          </a:p>
          <a:p>
            <a:endParaRPr lang="tr-TR" b="1" dirty="0"/>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endParaRPr lang="tr-TR" b="1" dirty="0"/>
          </a:p>
        </p:txBody>
      </p:sp>
      <p:pic>
        <p:nvPicPr>
          <p:cNvPr id="8" name="Resim 7">
            <a:extLst>
              <a:ext uri="{FF2B5EF4-FFF2-40B4-BE49-F238E27FC236}">
                <a16:creationId xmlns:a16="http://schemas.microsoft.com/office/drawing/2014/main" id="{77DBC983-2FF3-C8ED-742F-32B2D5076B1E}"/>
              </a:ext>
            </a:extLst>
          </p:cNvPr>
          <p:cNvPicPr>
            <a:picLocks noChangeAspect="1"/>
          </p:cNvPicPr>
          <p:nvPr/>
        </p:nvPicPr>
        <p:blipFill>
          <a:blip r:embed="rId4"/>
          <a:stretch>
            <a:fillRect/>
          </a:stretch>
        </p:blipFill>
        <p:spPr>
          <a:xfrm>
            <a:off x="79780" y="226936"/>
            <a:ext cx="1716741" cy="549552"/>
          </a:xfrm>
          <a:prstGeom prst="rect">
            <a:avLst/>
          </a:prstGeom>
        </p:spPr>
      </p:pic>
      <p:pic>
        <p:nvPicPr>
          <p:cNvPr id="6" name="Resim 5">
            <a:extLst>
              <a:ext uri="{FF2B5EF4-FFF2-40B4-BE49-F238E27FC236}">
                <a16:creationId xmlns:a16="http://schemas.microsoft.com/office/drawing/2014/main" id="{7E10ADCF-110F-190E-31B5-2235C0EEB6D8}"/>
              </a:ext>
            </a:extLst>
          </p:cNvPr>
          <p:cNvPicPr>
            <a:picLocks noChangeAspect="1"/>
          </p:cNvPicPr>
          <p:nvPr/>
        </p:nvPicPr>
        <p:blipFill>
          <a:blip r:embed="rId5"/>
          <a:stretch>
            <a:fillRect/>
          </a:stretch>
        </p:blipFill>
        <p:spPr>
          <a:xfrm>
            <a:off x="2953035" y="2953581"/>
            <a:ext cx="6519678" cy="3484490"/>
          </a:xfrm>
          <a:prstGeom prst="rect">
            <a:avLst/>
          </a:prstGeom>
        </p:spPr>
      </p:pic>
    </p:spTree>
    <p:extLst>
      <p:ext uri="{BB962C8B-B14F-4D97-AF65-F5344CB8AC3E}">
        <p14:creationId xmlns:p14="http://schemas.microsoft.com/office/powerpoint/2010/main" val="1967293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850621"/>
            <a:chOff x="0" y="0"/>
            <a:chExt cx="2388790" cy="3883300"/>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88790" cy="826958"/>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p:cNvSpPr/>
            <p:nvPr/>
          </p:nvSpPr>
          <p:spPr>
            <a:xfrm>
              <a:off x="1942024" y="3498062"/>
              <a:ext cx="446766"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151516" y="1002666"/>
            <a:ext cx="2612173" cy="5355312"/>
          </a:xfrm>
          <a:prstGeom prst="rect">
            <a:avLst/>
          </a:prstGeom>
          <a:noFill/>
        </p:spPr>
        <p:txBody>
          <a:bodyPr wrap="square" rtlCol="0">
            <a:spAutoFit/>
          </a:bodyPr>
          <a:lstStyle/>
          <a:p>
            <a:r>
              <a:rPr lang="tr-TR" b="1" dirty="0"/>
              <a:t>YEREL TOPLUM İLİŞKİLERİ VE SOSYAL SORUMLULUK</a:t>
            </a:r>
          </a:p>
          <a:p>
            <a:r>
              <a:rPr lang="tr-TR" b="1" dirty="0"/>
              <a:t>  </a:t>
            </a:r>
          </a:p>
          <a:p>
            <a:endParaRPr lang="tr-TR" b="1" dirty="0"/>
          </a:p>
          <a:p>
            <a:endParaRPr lang="tr-TR" b="1" dirty="0"/>
          </a:p>
          <a:p>
            <a:endParaRPr lang="tr-TR" b="1" dirty="0"/>
          </a:p>
          <a:p>
            <a:endParaRPr lang="tr-TR" b="1" dirty="0"/>
          </a:p>
          <a:p>
            <a:endParaRPr lang="tr-TR" b="1" dirty="0"/>
          </a:p>
          <a:p>
            <a:endParaRPr lang="tr-TR" b="1" dirty="0"/>
          </a:p>
          <a:p>
            <a:r>
              <a:rPr lang="tr-TR" dirty="0"/>
              <a:t>Departman Yöneticilerimiz ile birlikte ilçemizde bulunan yaşlı bakımevini ziyaret ederek keyifli vakit geçirdik. </a:t>
            </a:r>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endParaRPr lang="tr-TR" b="1" dirty="0"/>
          </a:p>
        </p:txBody>
      </p:sp>
      <p:pic>
        <p:nvPicPr>
          <p:cNvPr id="11" name="Resim 10">
            <a:extLst>
              <a:ext uri="{FF2B5EF4-FFF2-40B4-BE49-F238E27FC236}">
                <a16:creationId xmlns:a16="http://schemas.microsoft.com/office/drawing/2014/main" id="{91B72A44-031B-5913-EA66-6D11C430B7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8509" y="869202"/>
            <a:ext cx="5672138" cy="6522903"/>
          </a:xfrm>
          <a:prstGeom prst="rect">
            <a:avLst/>
          </a:prstGeom>
        </p:spPr>
      </p:pic>
      <p:pic>
        <p:nvPicPr>
          <p:cNvPr id="7" name="Resim 6">
            <a:extLst>
              <a:ext uri="{FF2B5EF4-FFF2-40B4-BE49-F238E27FC236}">
                <a16:creationId xmlns:a16="http://schemas.microsoft.com/office/drawing/2014/main" id="{607B8B91-8319-848D-7F2D-41FC31BF9839}"/>
              </a:ext>
            </a:extLst>
          </p:cNvPr>
          <p:cNvPicPr>
            <a:picLocks noChangeAspect="1"/>
          </p:cNvPicPr>
          <p:nvPr/>
        </p:nvPicPr>
        <p:blipFill>
          <a:blip r:embed="rId5"/>
          <a:stretch>
            <a:fillRect/>
          </a:stretch>
        </p:blipFill>
        <p:spPr>
          <a:xfrm>
            <a:off x="79780" y="226936"/>
            <a:ext cx="1716741" cy="549552"/>
          </a:xfrm>
          <a:prstGeom prst="rect">
            <a:avLst/>
          </a:prstGeom>
        </p:spPr>
      </p:pic>
    </p:spTree>
    <p:extLst>
      <p:ext uri="{BB962C8B-B14F-4D97-AF65-F5344CB8AC3E}">
        <p14:creationId xmlns:p14="http://schemas.microsoft.com/office/powerpoint/2010/main" val="844505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850621"/>
            <a:chOff x="0" y="0"/>
            <a:chExt cx="2388790" cy="3883300"/>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88790" cy="826958"/>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p:cNvSpPr/>
            <p:nvPr/>
          </p:nvSpPr>
          <p:spPr>
            <a:xfrm>
              <a:off x="1942024" y="3498062"/>
              <a:ext cx="446766"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4"/>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151516" y="1002666"/>
            <a:ext cx="8452984" cy="2031325"/>
          </a:xfrm>
          <a:prstGeom prst="rect">
            <a:avLst/>
          </a:prstGeom>
          <a:noFill/>
        </p:spPr>
        <p:txBody>
          <a:bodyPr wrap="square" rtlCol="0">
            <a:spAutoFit/>
          </a:bodyPr>
          <a:lstStyle/>
          <a:p>
            <a:r>
              <a:rPr lang="tr-TR" b="1" dirty="0"/>
              <a:t>YEREL TOPLUM İLİŞKİLERİ VE SOSYAL SORUMLULUK</a:t>
            </a:r>
          </a:p>
          <a:p>
            <a:endParaRPr lang="tr-TR" b="1" dirty="0"/>
          </a:p>
          <a:p>
            <a:r>
              <a:rPr lang="tr-TR" dirty="0"/>
              <a:t>Alanya Aile ve Sosyal Hizmetler Müdürlüğünün düzenlediği ‘AİLE GELECEĞİMİZDİR’ konulu piknik organizasyonuna katılım ve destek sağlayarak sevgi evlerinde büyüyen miniklerimizle keyifli vakit geçirdik.  </a:t>
            </a:r>
            <a:endParaRPr lang="tr-TR" b="1" dirty="0"/>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endParaRPr lang="tr-TR" b="1" dirty="0"/>
          </a:p>
        </p:txBody>
      </p:sp>
      <p:pic>
        <p:nvPicPr>
          <p:cNvPr id="9" name="Resim 8">
            <a:extLst>
              <a:ext uri="{FF2B5EF4-FFF2-40B4-BE49-F238E27FC236}">
                <a16:creationId xmlns:a16="http://schemas.microsoft.com/office/drawing/2014/main" id="{4E72F347-F142-B2AC-CC92-BC964A7C74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344" y="2495069"/>
            <a:ext cx="3686078" cy="2490990"/>
          </a:xfrm>
          <a:prstGeom prst="rect">
            <a:avLst/>
          </a:prstGeom>
        </p:spPr>
      </p:pic>
      <p:pic>
        <p:nvPicPr>
          <p:cNvPr id="17" name="Resim 16">
            <a:extLst>
              <a:ext uri="{FF2B5EF4-FFF2-40B4-BE49-F238E27FC236}">
                <a16:creationId xmlns:a16="http://schemas.microsoft.com/office/drawing/2014/main" id="{9C0960B8-233D-E33F-C621-7C32028A44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7300" y="2495068"/>
            <a:ext cx="3930921" cy="2490991"/>
          </a:xfrm>
          <a:prstGeom prst="rect">
            <a:avLst/>
          </a:prstGeom>
        </p:spPr>
      </p:pic>
      <p:pic>
        <p:nvPicPr>
          <p:cNvPr id="21" name="Resim 20">
            <a:extLst>
              <a:ext uri="{FF2B5EF4-FFF2-40B4-BE49-F238E27FC236}">
                <a16:creationId xmlns:a16="http://schemas.microsoft.com/office/drawing/2014/main" id="{1644244F-84E9-3A54-360C-8261964875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7300" y="5153025"/>
            <a:ext cx="3930921" cy="2266629"/>
          </a:xfrm>
          <a:prstGeom prst="rect">
            <a:avLst/>
          </a:prstGeom>
        </p:spPr>
      </p:pic>
      <p:pic>
        <p:nvPicPr>
          <p:cNvPr id="25" name="Resim 24">
            <a:extLst>
              <a:ext uri="{FF2B5EF4-FFF2-40B4-BE49-F238E27FC236}">
                <a16:creationId xmlns:a16="http://schemas.microsoft.com/office/drawing/2014/main" id="{8AB45669-42AE-5CF4-604B-49913AB50B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7344" y="5146647"/>
            <a:ext cx="3686078" cy="2273008"/>
          </a:xfrm>
          <a:prstGeom prst="rect">
            <a:avLst/>
          </a:prstGeom>
        </p:spPr>
      </p:pic>
      <p:pic>
        <p:nvPicPr>
          <p:cNvPr id="7" name="Resim 6">
            <a:extLst>
              <a:ext uri="{FF2B5EF4-FFF2-40B4-BE49-F238E27FC236}">
                <a16:creationId xmlns:a16="http://schemas.microsoft.com/office/drawing/2014/main" id="{EC8BC7F6-2A2F-BB05-99D4-C025E1457235}"/>
              </a:ext>
            </a:extLst>
          </p:cNvPr>
          <p:cNvPicPr>
            <a:picLocks noChangeAspect="1"/>
          </p:cNvPicPr>
          <p:nvPr/>
        </p:nvPicPr>
        <p:blipFill>
          <a:blip r:embed="rId9"/>
          <a:stretch>
            <a:fillRect/>
          </a:stretch>
        </p:blipFill>
        <p:spPr>
          <a:xfrm>
            <a:off x="79780" y="226936"/>
            <a:ext cx="1716741" cy="549552"/>
          </a:xfrm>
          <a:prstGeom prst="rect">
            <a:avLst/>
          </a:prstGeom>
        </p:spPr>
      </p:pic>
    </p:spTree>
    <p:extLst>
      <p:ext uri="{BB962C8B-B14F-4D97-AF65-F5344CB8AC3E}">
        <p14:creationId xmlns:p14="http://schemas.microsoft.com/office/powerpoint/2010/main" val="1211658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850621"/>
            <a:chOff x="0" y="0"/>
            <a:chExt cx="2388790" cy="3883300"/>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88790" cy="826958"/>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p:cNvSpPr/>
            <p:nvPr/>
          </p:nvSpPr>
          <p:spPr>
            <a:xfrm>
              <a:off x="1942024" y="3498062"/>
              <a:ext cx="446766"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4"/>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151516" y="1002666"/>
            <a:ext cx="8300583" cy="1477328"/>
          </a:xfrm>
          <a:prstGeom prst="rect">
            <a:avLst/>
          </a:prstGeom>
          <a:noFill/>
        </p:spPr>
        <p:txBody>
          <a:bodyPr wrap="square" rtlCol="0">
            <a:spAutoFit/>
          </a:bodyPr>
          <a:lstStyle/>
          <a:p>
            <a:r>
              <a:rPr lang="tr-TR" b="1" dirty="0"/>
              <a:t>YEREL TOPLUM İLİŞKİLERİ VE SOSYAL SORUMLULUK</a:t>
            </a:r>
          </a:p>
          <a:p>
            <a:pPr marL="285750" indent="-285750">
              <a:buFont typeface="Arial" panose="020B0604020202020204" pitchFamily="34" charset="0"/>
              <a:buChar char="•"/>
            </a:pPr>
            <a:r>
              <a:rPr lang="tr-TR" dirty="0"/>
              <a:t>Okurcalar semtimizde bulunan bir okulumuzun kermes etkinliklerine katılım ve destek sağladık. </a:t>
            </a:r>
            <a:endParaRPr lang="tr-TR" b="1" dirty="0"/>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endParaRPr lang="tr-TR" b="1" dirty="0"/>
          </a:p>
        </p:txBody>
      </p:sp>
      <p:pic>
        <p:nvPicPr>
          <p:cNvPr id="8" name="Resim 7" descr="kişi, şahıs, giyim, masa, insanlar içeren bir resim&#10;&#10;Yapay zeka tarafından oluşturulmuş içerik yanlış olabilir.">
            <a:extLst>
              <a:ext uri="{FF2B5EF4-FFF2-40B4-BE49-F238E27FC236}">
                <a16:creationId xmlns:a16="http://schemas.microsoft.com/office/drawing/2014/main" id="{3946C3FD-F901-E3C2-91FC-3A4ADF7433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4191" y="4810125"/>
            <a:ext cx="3531488" cy="2648616"/>
          </a:xfrm>
          <a:prstGeom prst="rect">
            <a:avLst/>
          </a:prstGeom>
        </p:spPr>
      </p:pic>
      <p:pic>
        <p:nvPicPr>
          <p:cNvPr id="11" name="Resim 10" descr="ağaç, kişi, şahıs, giyim, dış mekan içeren bir resim&#10;&#10;Yapay zeka tarafından oluşturulmuş içerik yanlış olabilir.">
            <a:extLst>
              <a:ext uri="{FF2B5EF4-FFF2-40B4-BE49-F238E27FC236}">
                <a16:creationId xmlns:a16="http://schemas.microsoft.com/office/drawing/2014/main" id="{CA86B4C4-D4E3-BA23-4F7C-DE31F6F7C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4191" y="2014163"/>
            <a:ext cx="3429983" cy="2648616"/>
          </a:xfrm>
          <a:prstGeom prst="rect">
            <a:avLst/>
          </a:prstGeom>
        </p:spPr>
      </p:pic>
      <p:pic>
        <p:nvPicPr>
          <p:cNvPr id="20" name="Resim 19" descr="giyim, kişi, şahıs, insan yüzü, kız içeren bir resim&#10;&#10;Yapay zeka tarafından oluşturulmuş içerik yanlış olabilir.">
            <a:extLst>
              <a:ext uri="{FF2B5EF4-FFF2-40B4-BE49-F238E27FC236}">
                <a16:creationId xmlns:a16="http://schemas.microsoft.com/office/drawing/2014/main" id="{A22A9042-9D00-DBD9-B89B-335A17C595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950" y="2014163"/>
            <a:ext cx="3531487" cy="5406478"/>
          </a:xfrm>
          <a:prstGeom prst="rect">
            <a:avLst/>
          </a:prstGeom>
        </p:spPr>
      </p:pic>
      <p:pic>
        <p:nvPicPr>
          <p:cNvPr id="7" name="Resim 6">
            <a:extLst>
              <a:ext uri="{FF2B5EF4-FFF2-40B4-BE49-F238E27FC236}">
                <a16:creationId xmlns:a16="http://schemas.microsoft.com/office/drawing/2014/main" id="{3D56605B-5376-36CD-71C8-7BD0E247B113}"/>
              </a:ext>
            </a:extLst>
          </p:cNvPr>
          <p:cNvPicPr>
            <a:picLocks noChangeAspect="1"/>
          </p:cNvPicPr>
          <p:nvPr/>
        </p:nvPicPr>
        <p:blipFill>
          <a:blip r:embed="rId8"/>
          <a:stretch>
            <a:fillRect/>
          </a:stretch>
        </p:blipFill>
        <p:spPr>
          <a:xfrm>
            <a:off x="79780" y="226936"/>
            <a:ext cx="1716741" cy="549552"/>
          </a:xfrm>
          <a:prstGeom prst="rect">
            <a:avLst/>
          </a:prstGeom>
        </p:spPr>
      </p:pic>
    </p:spTree>
    <p:extLst>
      <p:ext uri="{BB962C8B-B14F-4D97-AF65-F5344CB8AC3E}">
        <p14:creationId xmlns:p14="http://schemas.microsoft.com/office/powerpoint/2010/main" val="2492703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850621"/>
            <a:chOff x="0" y="0"/>
            <a:chExt cx="2388790" cy="3883300"/>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88790" cy="826958"/>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p:cNvSpPr/>
            <p:nvPr/>
          </p:nvSpPr>
          <p:spPr>
            <a:xfrm>
              <a:off x="1942024" y="3498062"/>
              <a:ext cx="446766"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4"/>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151516" y="1002666"/>
            <a:ext cx="8300583" cy="1200329"/>
          </a:xfrm>
          <a:prstGeom prst="rect">
            <a:avLst/>
          </a:prstGeom>
          <a:noFill/>
        </p:spPr>
        <p:txBody>
          <a:bodyPr wrap="square" rtlCol="0">
            <a:spAutoFit/>
          </a:bodyPr>
          <a:lstStyle/>
          <a:p>
            <a:r>
              <a:rPr lang="tr-TR" b="1" dirty="0"/>
              <a:t>SOSYAL SORUMLULUK PROJELERİMİZ</a:t>
            </a:r>
          </a:p>
          <a:p>
            <a:endParaRPr lang="tr-TR" dirty="0"/>
          </a:p>
          <a:p>
            <a:r>
              <a:rPr lang="tr-TR" dirty="0"/>
              <a:t>Granada Luxury </a:t>
            </a:r>
            <a:r>
              <a:rPr lang="tr-TR" dirty="0" err="1"/>
              <a:t>Hotels</a:t>
            </a:r>
            <a:r>
              <a:rPr lang="tr-TR" dirty="0"/>
              <a:t> olarak dezavantajlı bireylerimize tekerlekli sandalye temini amacıyla mavi kapak biriktirmekte ve mavi kapak toplama noktalarına bırakmaktayız.</a:t>
            </a:r>
          </a:p>
        </p:txBody>
      </p:sp>
      <p:pic>
        <p:nvPicPr>
          <p:cNvPr id="8" name="Resim 7" descr="metin, bulut, ekran görüntüsü, poster içeren bir resim&#10;&#10;Açıklama otomatik olarak oluşturuldu">
            <a:extLst>
              <a:ext uri="{FF2B5EF4-FFF2-40B4-BE49-F238E27FC236}">
                <a16:creationId xmlns:a16="http://schemas.microsoft.com/office/drawing/2014/main" id="{905B2018-83FE-62BB-38BD-5E233D620A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3101" y="2353199"/>
            <a:ext cx="5791200" cy="4848225"/>
          </a:xfrm>
          <a:prstGeom prst="rect">
            <a:avLst/>
          </a:prstGeom>
        </p:spPr>
      </p:pic>
      <p:pic>
        <p:nvPicPr>
          <p:cNvPr id="7" name="Resim 6">
            <a:extLst>
              <a:ext uri="{FF2B5EF4-FFF2-40B4-BE49-F238E27FC236}">
                <a16:creationId xmlns:a16="http://schemas.microsoft.com/office/drawing/2014/main" id="{80C1A994-104C-FEE7-4992-E97F79E61594}"/>
              </a:ext>
            </a:extLst>
          </p:cNvPr>
          <p:cNvPicPr>
            <a:picLocks noChangeAspect="1"/>
          </p:cNvPicPr>
          <p:nvPr/>
        </p:nvPicPr>
        <p:blipFill>
          <a:blip r:embed="rId6"/>
          <a:stretch>
            <a:fillRect/>
          </a:stretch>
        </p:blipFill>
        <p:spPr>
          <a:xfrm>
            <a:off x="79780" y="226936"/>
            <a:ext cx="1716741" cy="549552"/>
          </a:xfrm>
          <a:prstGeom prst="rect">
            <a:avLst/>
          </a:prstGeom>
        </p:spPr>
      </p:pic>
    </p:spTree>
    <p:extLst>
      <p:ext uri="{BB962C8B-B14F-4D97-AF65-F5344CB8AC3E}">
        <p14:creationId xmlns:p14="http://schemas.microsoft.com/office/powerpoint/2010/main" val="1773894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850621"/>
            <a:chOff x="0" y="0"/>
            <a:chExt cx="2388790" cy="3883300"/>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88790" cy="826958"/>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p:cNvSpPr/>
            <p:nvPr/>
          </p:nvSpPr>
          <p:spPr>
            <a:xfrm>
              <a:off x="1942024" y="3498062"/>
              <a:ext cx="446766"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55325" y="6040987"/>
            <a:ext cx="1793170" cy="1515071"/>
          </a:xfrm>
          <a:prstGeom prst="rect">
            <a:avLst/>
          </a:prstGeom>
        </p:spPr>
      </p:pic>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4"/>
          <a:stretch>
            <a:fillRect/>
          </a:stretch>
        </p:blipFill>
        <p:spPr>
          <a:xfrm>
            <a:off x="2467344" y="779484"/>
            <a:ext cx="6919560" cy="12193"/>
          </a:xfrm>
          <a:prstGeom prst="rect">
            <a:avLst/>
          </a:prstGeom>
        </p:spPr>
      </p:pic>
      <p:pic>
        <p:nvPicPr>
          <p:cNvPr id="5" name="Resim 4">
            <a:extLst>
              <a:ext uri="{FF2B5EF4-FFF2-40B4-BE49-F238E27FC236}">
                <a16:creationId xmlns:a16="http://schemas.microsoft.com/office/drawing/2014/main" id="{42E4C46B-0E24-E541-168D-F92403D5A785}"/>
              </a:ext>
            </a:extLst>
          </p:cNvPr>
          <p:cNvPicPr>
            <a:picLocks noChangeAspect="1"/>
          </p:cNvPicPr>
          <p:nvPr/>
        </p:nvPicPr>
        <p:blipFill>
          <a:blip r:embed="rId5"/>
          <a:stretch>
            <a:fillRect/>
          </a:stretch>
        </p:blipFill>
        <p:spPr>
          <a:xfrm>
            <a:off x="79780" y="226936"/>
            <a:ext cx="1716741" cy="549552"/>
          </a:xfrm>
          <a:prstGeom prst="rect">
            <a:avLst/>
          </a:prstGeom>
        </p:spPr>
      </p:pic>
      <p:pic>
        <p:nvPicPr>
          <p:cNvPr id="10" name="Resim 9">
            <a:extLst>
              <a:ext uri="{FF2B5EF4-FFF2-40B4-BE49-F238E27FC236}">
                <a16:creationId xmlns:a16="http://schemas.microsoft.com/office/drawing/2014/main" id="{50E7B6D7-BBD1-3F6F-0346-431A74F7E74E}"/>
              </a:ext>
            </a:extLst>
          </p:cNvPr>
          <p:cNvPicPr>
            <a:picLocks noChangeAspect="1"/>
          </p:cNvPicPr>
          <p:nvPr/>
        </p:nvPicPr>
        <p:blipFill>
          <a:blip r:embed="rId6"/>
          <a:stretch>
            <a:fillRect/>
          </a:stretch>
        </p:blipFill>
        <p:spPr>
          <a:xfrm>
            <a:off x="2679861" y="1277105"/>
            <a:ext cx="7010400" cy="5493807"/>
          </a:xfrm>
          <a:prstGeom prst="rect">
            <a:avLst/>
          </a:prstGeom>
        </p:spPr>
      </p:pic>
    </p:spTree>
    <p:extLst>
      <p:ext uri="{BB962C8B-B14F-4D97-AF65-F5344CB8AC3E}">
        <p14:creationId xmlns:p14="http://schemas.microsoft.com/office/powerpoint/2010/main" val="759132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1"/>
            <a:ext cx="2388790" cy="3850621"/>
            <a:chOff x="0" y="0"/>
            <a:chExt cx="2388790" cy="3883300"/>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88790" cy="826958"/>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SOSYAL VE KÜLTÜREL SÜRDÜRÜLEBİLİRLİK</a:t>
              </a:r>
              <a:endParaRPr dirty="0"/>
            </a:p>
          </p:txBody>
        </p:sp>
        <p:sp>
          <p:nvSpPr>
            <p:cNvPr id="16" name="object 16"/>
            <p:cNvSpPr/>
            <p:nvPr/>
          </p:nvSpPr>
          <p:spPr>
            <a:xfrm>
              <a:off x="1942024" y="3498062"/>
              <a:ext cx="446766"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SOSYAL VE KÜLTÜREL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4"/>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151516" y="1002666"/>
            <a:ext cx="8300583" cy="1477328"/>
          </a:xfrm>
          <a:prstGeom prst="rect">
            <a:avLst/>
          </a:prstGeom>
          <a:noFill/>
        </p:spPr>
        <p:txBody>
          <a:bodyPr wrap="square" rtlCol="0">
            <a:spAutoFit/>
          </a:bodyPr>
          <a:lstStyle/>
          <a:p>
            <a:r>
              <a:rPr lang="tr-TR" b="1" dirty="0"/>
              <a:t>SOSYAL SORUMLULUK PROJELERİMİZ</a:t>
            </a:r>
          </a:p>
          <a:p>
            <a:endParaRPr lang="tr-TR" dirty="0"/>
          </a:p>
          <a:p>
            <a:r>
              <a:rPr lang="tr-TR" dirty="0"/>
              <a:t>Granada Luxury </a:t>
            </a:r>
            <a:r>
              <a:rPr lang="tr-TR" dirty="0" err="1"/>
              <a:t>Hotels</a:t>
            </a:r>
            <a:r>
              <a:rPr lang="tr-TR" dirty="0"/>
              <a:t> olarak bölgemizde bulunan köy okullarına destek olmak amacıyla kitap toplama kampanyası oluşturmuş, misafirlerimize ve personellerimize duyurular yapıp destek beklemekteyiz.</a:t>
            </a:r>
          </a:p>
        </p:txBody>
      </p:sp>
      <p:pic>
        <p:nvPicPr>
          <p:cNvPr id="8" name="Resim 7" descr="metin, ekran görüntüsü içeren bir resim&#10;&#10;Açıklama otomatik olarak oluşturuldu">
            <a:extLst>
              <a:ext uri="{FF2B5EF4-FFF2-40B4-BE49-F238E27FC236}">
                <a16:creationId xmlns:a16="http://schemas.microsoft.com/office/drawing/2014/main" id="{2C778506-FF92-8C4D-7B95-B1284E30EE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8238" y="2629005"/>
            <a:ext cx="6445861" cy="4733820"/>
          </a:xfrm>
          <a:prstGeom prst="rect">
            <a:avLst/>
          </a:prstGeom>
        </p:spPr>
      </p:pic>
      <p:pic>
        <p:nvPicPr>
          <p:cNvPr id="7" name="Resim 6">
            <a:extLst>
              <a:ext uri="{FF2B5EF4-FFF2-40B4-BE49-F238E27FC236}">
                <a16:creationId xmlns:a16="http://schemas.microsoft.com/office/drawing/2014/main" id="{96483569-5EB4-AD51-7916-C4F0F75F09CD}"/>
              </a:ext>
            </a:extLst>
          </p:cNvPr>
          <p:cNvPicPr>
            <a:picLocks noChangeAspect="1"/>
          </p:cNvPicPr>
          <p:nvPr/>
        </p:nvPicPr>
        <p:blipFill>
          <a:blip r:embed="rId6"/>
          <a:stretch>
            <a:fillRect/>
          </a:stretch>
        </p:blipFill>
        <p:spPr>
          <a:xfrm>
            <a:off x="79780" y="226936"/>
            <a:ext cx="1716741" cy="549552"/>
          </a:xfrm>
          <a:prstGeom prst="rect">
            <a:avLst/>
          </a:prstGeom>
        </p:spPr>
      </p:pic>
    </p:spTree>
    <p:extLst>
      <p:ext uri="{BB962C8B-B14F-4D97-AF65-F5344CB8AC3E}">
        <p14:creationId xmlns:p14="http://schemas.microsoft.com/office/powerpoint/2010/main" val="247431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888877"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312590" cy="3541446"/>
            <a:chOff x="0" y="0"/>
            <a:chExt cx="2312590"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12590"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KÜLTÜREL MİRASIN KORUNMASI</a:t>
              </a:r>
              <a:endParaRPr dirty="0"/>
            </a:p>
          </p:txBody>
        </p:sp>
        <p:sp>
          <p:nvSpPr>
            <p:cNvPr id="16" name="object 16"/>
            <p:cNvSpPr/>
            <p:nvPr/>
          </p:nvSpPr>
          <p:spPr>
            <a:xfrm>
              <a:off x="1902768" y="3188887"/>
              <a:ext cx="409821"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KÜLTÜREL MİRASIN KORUNMASI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858699" y="1038225"/>
            <a:ext cx="6919560" cy="2862322"/>
          </a:xfrm>
          <a:prstGeom prst="rect">
            <a:avLst/>
          </a:prstGeom>
          <a:noFill/>
        </p:spPr>
        <p:txBody>
          <a:bodyPr wrap="square" rtlCol="0">
            <a:spAutoFit/>
          </a:bodyPr>
          <a:lstStyle/>
          <a:p>
            <a:pPr marL="285750" indent="-285750" algn="ctr">
              <a:buFont typeface="Arial" panose="020B0604020202020204" pitchFamily="34" charset="0"/>
              <a:buChar char="•"/>
            </a:pPr>
            <a:endParaRPr lang="tr-TR" b="1" dirty="0"/>
          </a:p>
          <a:p>
            <a:pPr marL="285750" indent="-285750">
              <a:buFont typeface="Arial" panose="020B0604020202020204" pitchFamily="34" charset="0"/>
              <a:buChar char="•"/>
            </a:pPr>
            <a:r>
              <a:rPr lang="tr-TR" dirty="0"/>
              <a:t>Tesisimizde misafirlerin öz değerleri deneyimleyebilmeleri için kültürel, doğal ve tarihi yerleri tanıtmaktayız.</a:t>
            </a:r>
          </a:p>
          <a:p>
            <a:pPr marL="285750" indent="-285750">
              <a:buFont typeface="Arial" panose="020B0604020202020204" pitchFamily="34" charset="0"/>
              <a:buChar char="•"/>
            </a:pPr>
            <a:r>
              <a:rPr lang="tr-TR" dirty="0"/>
              <a:t>Restoran da Türk köşesini yansıtan gözleme ve yöresel yemeklerle hizmet vermekteyiz.</a:t>
            </a:r>
          </a:p>
          <a:p>
            <a:pPr marL="285750" indent="-285750">
              <a:buFont typeface="Arial" panose="020B0604020202020204" pitchFamily="34" charset="0"/>
              <a:buChar char="•"/>
            </a:pPr>
            <a:r>
              <a:rPr lang="tr-TR" dirty="0"/>
              <a:t>Misafirlerimize Alanya’yı tanıtmak amacıyla kültürel, doğal ve tarihi yerleri gösteren Misafir İlişkileri Ve Resepsiyonda kitapçık bulunmaktadır. Aynı zamanda Otelimiz genel alanlarında bulunan televizyonlarda misafir bilgilendirmelerimiz bulunmaktadır.</a:t>
            </a:r>
          </a:p>
          <a:p>
            <a:pPr marL="285750" indent="-285750" algn="ctr">
              <a:buFont typeface="Arial" panose="020B0604020202020204" pitchFamily="34" charset="0"/>
              <a:buChar char="•"/>
            </a:pPr>
            <a:endParaRPr lang="tr-TR" b="1" dirty="0"/>
          </a:p>
        </p:txBody>
      </p:sp>
      <p:pic>
        <p:nvPicPr>
          <p:cNvPr id="7" name="Resim 6" descr="metin, çerez, atıştırmalık, çabuk yemek, menü içeren bir resim&#10;&#10;Açıklama otomatik olarak oluşturuldu">
            <a:extLst>
              <a:ext uri="{FF2B5EF4-FFF2-40B4-BE49-F238E27FC236}">
                <a16:creationId xmlns:a16="http://schemas.microsoft.com/office/drawing/2014/main" id="{B6C20553-90BC-FF1A-7C1B-5477DBCBE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8699" y="4454546"/>
            <a:ext cx="3566760" cy="2734686"/>
          </a:xfrm>
          <a:prstGeom prst="rect">
            <a:avLst/>
          </a:prstGeom>
        </p:spPr>
      </p:pic>
      <p:pic>
        <p:nvPicPr>
          <p:cNvPr id="9" name="Resim 8" descr="metin, içecek, yemek, gıda, kahve fincanı içeren bir resim&#10;&#10;Açıklama otomatik olarak oluşturuldu">
            <a:extLst>
              <a:ext uri="{FF2B5EF4-FFF2-40B4-BE49-F238E27FC236}">
                <a16:creationId xmlns:a16="http://schemas.microsoft.com/office/drawing/2014/main" id="{022A017E-8611-67B5-5D28-3B5D3D0E7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8301" y="4454545"/>
            <a:ext cx="3352800" cy="2746879"/>
          </a:xfrm>
          <a:prstGeom prst="rect">
            <a:avLst/>
          </a:prstGeom>
        </p:spPr>
      </p:pic>
      <p:pic>
        <p:nvPicPr>
          <p:cNvPr id="6" name="Resim 5">
            <a:extLst>
              <a:ext uri="{FF2B5EF4-FFF2-40B4-BE49-F238E27FC236}">
                <a16:creationId xmlns:a16="http://schemas.microsoft.com/office/drawing/2014/main" id="{33161B21-0D00-29BB-079B-55BF2BE5764C}"/>
              </a:ext>
            </a:extLst>
          </p:cNvPr>
          <p:cNvPicPr>
            <a:picLocks noChangeAspect="1"/>
          </p:cNvPicPr>
          <p:nvPr/>
        </p:nvPicPr>
        <p:blipFill>
          <a:blip r:embed="rId6"/>
          <a:stretch>
            <a:fillRect/>
          </a:stretch>
        </p:blipFill>
        <p:spPr>
          <a:xfrm>
            <a:off x="79780" y="226936"/>
            <a:ext cx="1716741" cy="549552"/>
          </a:xfrm>
          <a:prstGeom prst="rect">
            <a:avLst/>
          </a:prstGeom>
        </p:spPr>
      </p:pic>
    </p:spTree>
    <p:extLst>
      <p:ext uri="{BB962C8B-B14F-4D97-AF65-F5344CB8AC3E}">
        <p14:creationId xmlns:p14="http://schemas.microsoft.com/office/powerpoint/2010/main" val="68345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888877"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312590" cy="3541446"/>
            <a:chOff x="0" y="0"/>
            <a:chExt cx="2312590"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12590"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KÜLTÜREL MİRASIN KORUNMASI</a:t>
              </a:r>
              <a:endParaRPr dirty="0"/>
            </a:p>
          </p:txBody>
        </p:sp>
        <p:sp>
          <p:nvSpPr>
            <p:cNvPr id="16" name="object 16"/>
            <p:cNvSpPr/>
            <p:nvPr/>
          </p:nvSpPr>
          <p:spPr>
            <a:xfrm>
              <a:off x="1902768" y="3188887"/>
              <a:ext cx="409821"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55325" y="6040987"/>
            <a:ext cx="1793170" cy="1515071"/>
          </a:xfrm>
          <a:prstGeom prst="rect">
            <a:avLst/>
          </a:prstGeom>
        </p:spPr>
      </p:pic>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KÜLTÜREL MİRASIN KORUNMASI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4"/>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3213100" y="6639520"/>
            <a:ext cx="6919560" cy="923330"/>
          </a:xfrm>
          <a:prstGeom prst="rect">
            <a:avLst/>
          </a:prstGeom>
          <a:noFill/>
        </p:spPr>
        <p:txBody>
          <a:bodyPr wrap="square" rtlCol="0">
            <a:spAutoFit/>
          </a:bodyPr>
          <a:lstStyle/>
          <a:p>
            <a:pPr algn="ctr"/>
            <a:r>
              <a:rPr lang="tr-TR" dirty="0"/>
              <a:t>Büfelerimizde Alanya-Antalya yöresine ait yemeklere yer vermekte ve tanıtımını yapmaktayız.</a:t>
            </a:r>
          </a:p>
          <a:p>
            <a:pPr marL="285750" indent="-285750" algn="ctr">
              <a:buFont typeface="Arial" panose="020B0604020202020204" pitchFamily="34" charset="0"/>
              <a:buChar char="•"/>
            </a:pPr>
            <a:endParaRPr lang="tr-TR" b="1" dirty="0"/>
          </a:p>
        </p:txBody>
      </p:sp>
      <p:pic>
        <p:nvPicPr>
          <p:cNvPr id="8" name="Resim 7" descr="metin, çabuk yemek, yemek, gıda, unlu mamuller içeren bir resim&#10;&#10;Açıklama otomatik olarak oluşturuldu">
            <a:extLst>
              <a:ext uri="{FF2B5EF4-FFF2-40B4-BE49-F238E27FC236}">
                <a16:creationId xmlns:a16="http://schemas.microsoft.com/office/drawing/2014/main" id="{A8EBDECC-7E14-7B29-F87A-6C4C415F5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344" y="1135897"/>
            <a:ext cx="2241522" cy="240554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Resim 10" descr="yemek, gıda, tabak, yemek çeşidi,  mutfak (yemek çeşitleri), yemek içeren bir resim&#10;&#10;Açıklama otomatik olarak oluşturuldu">
            <a:extLst>
              <a:ext uri="{FF2B5EF4-FFF2-40B4-BE49-F238E27FC236}">
                <a16:creationId xmlns:a16="http://schemas.microsoft.com/office/drawing/2014/main" id="{B0631097-BAFD-6F3C-5B8E-0D5E09D912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1300" y="1135898"/>
            <a:ext cx="2508052" cy="240554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Resim 18" descr="çerez, atıştırmalık, çabuk yemek, mutfak aleti, yemek içeren bir resim&#10;&#10;Açıklama otomatik olarak oluşturuldu">
            <a:extLst>
              <a:ext uri="{FF2B5EF4-FFF2-40B4-BE49-F238E27FC236}">
                <a16:creationId xmlns:a16="http://schemas.microsoft.com/office/drawing/2014/main" id="{83BD0C7F-97C6-7D6F-BB35-0BCE23462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689" y="1135898"/>
            <a:ext cx="2332789" cy="24055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1" name="Resim 20" descr="muz, meyve, yemek, gıda, Filipinler'e özgü bir muz türü içeren bir resim&#10;&#10;Açıklama otomatik olarak oluşturuldu">
            <a:extLst>
              <a:ext uri="{FF2B5EF4-FFF2-40B4-BE49-F238E27FC236}">
                <a16:creationId xmlns:a16="http://schemas.microsoft.com/office/drawing/2014/main" id="{C45BE1C5-F121-E079-8E40-44F753825D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7344" y="3941395"/>
            <a:ext cx="2241522" cy="24296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Resim 22" descr="yemek, gıda,  mutfak (yemek çeşitleri), yemek, tabak, yemek çeşidi içeren bir resim&#10;&#10;Açıklama otomatik olarak oluşturuldu">
            <a:extLst>
              <a:ext uri="{FF2B5EF4-FFF2-40B4-BE49-F238E27FC236}">
                <a16:creationId xmlns:a16="http://schemas.microsoft.com/office/drawing/2014/main" id="{56E1C008-FE32-3B27-922E-3B1EA7A18F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18689" y="3941395"/>
            <a:ext cx="2474136" cy="242963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5" name="Resim 24" descr="metin, çerez, atıştırmalık, ekmek fırını, ekran, görüntüleme içeren bir resim&#10;&#10;Açıklama otomatik olarak oluşturuldu">
            <a:extLst>
              <a:ext uri="{FF2B5EF4-FFF2-40B4-BE49-F238E27FC236}">
                <a16:creationId xmlns:a16="http://schemas.microsoft.com/office/drawing/2014/main" id="{6D448F9B-BFBF-C8B1-4084-DB1C82ED99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5217" y="4021405"/>
            <a:ext cx="2474135" cy="23496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Resim 5">
            <a:extLst>
              <a:ext uri="{FF2B5EF4-FFF2-40B4-BE49-F238E27FC236}">
                <a16:creationId xmlns:a16="http://schemas.microsoft.com/office/drawing/2014/main" id="{F54105F8-3652-2941-83B8-58C71B6E81D9}"/>
              </a:ext>
            </a:extLst>
          </p:cNvPr>
          <p:cNvPicPr>
            <a:picLocks noChangeAspect="1"/>
          </p:cNvPicPr>
          <p:nvPr/>
        </p:nvPicPr>
        <p:blipFill>
          <a:blip r:embed="rId11"/>
          <a:stretch>
            <a:fillRect/>
          </a:stretch>
        </p:blipFill>
        <p:spPr>
          <a:xfrm>
            <a:off x="79780" y="226936"/>
            <a:ext cx="1716741" cy="549552"/>
          </a:xfrm>
          <a:prstGeom prst="rect">
            <a:avLst/>
          </a:prstGeom>
        </p:spPr>
      </p:pic>
    </p:spTree>
    <p:extLst>
      <p:ext uri="{BB962C8B-B14F-4D97-AF65-F5344CB8AC3E}">
        <p14:creationId xmlns:p14="http://schemas.microsoft.com/office/powerpoint/2010/main" val="2472609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89809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312590" cy="3541446"/>
            <a:chOff x="0" y="0"/>
            <a:chExt cx="2312590"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12590"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KÜLTÜREL MİRASIN KORUNMASI</a:t>
              </a:r>
              <a:endParaRPr dirty="0"/>
            </a:p>
          </p:txBody>
        </p:sp>
        <p:sp>
          <p:nvSpPr>
            <p:cNvPr id="16" name="object 16"/>
            <p:cNvSpPr/>
            <p:nvPr/>
          </p:nvSpPr>
          <p:spPr>
            <a:xfrm>
              <a:off x="1902768" y="3188887"/>
              <a:ext cx="409821"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KÜLTÜREL MİRASIN KORUNMASI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467344" y="5464679"/>
            <a:ext cx="7645761" cy="1200329"/>
          </a:xfrm>
          <a:prstGeom prst="rect">
            <a:avLst/>
          </a:prstGeom>
          <a:noFill/>
        </p:spPr>
        <p:txBody>
          <a:bodyPr wrap="square" rtlCol="0">
            <a:spAutoFit/>
          </a:bodyPr>
          <a:lstStyle/>
          <a:p>
            <a:endParaRPr lang="tr-TR" b="1" dirty="0"/>
          </a:p>
          <a:p>
            <a:r>
              <a:rPr lang="tr-TR" dirty="0"/>
              <a:t>Her Cuma günleri Türk Gecesi düzenlemekte, kültürümüzü yansıtacak aktiviteler ve şovlar yapmaktayız.</a:t>
            </a:r>
          </a:p>
          <a:p>
            <a:endParaRPr lang="tr-TR" b="1" dirty="0"/>
          </a:p>
        </p:txBody>
      </p:sp>
      <p:pic>
        <p:nvPicPr>
          <p:cNvPr id="8" name="Resim 7" descr="kişi, şahıs, aşama, dans, eğlence içeren bir resim&#10;&#10;Açıklama otomatik olarak oluşturuldu">
            <a:extLst>
              <a:ext uri="{FF2B5EF4-FFF2-40B4-BE49-F238E27FC236}">
                <a16:creationId xmlns:a16="http://schemas.microsoft.com/office/drawing/2014/main" id="{4FA825C5-EEE5-B571-4F55-A935C572D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344" y="917495"/>
            <a:ext cx="3035957" cy="4134925"/>
          </a:xfrm>
          <a:prstGeom prst="rect">
            <a:avLst/>
          </a:prstGeom>
        </p:spPr>
      </p:pic>
      <p:pic>
        <p:nvPicPr>
          <p:cNvPr id="6" name="Resim 5">
            <a:extLst>
              <a:ext uri="{FF2B5EF4-FFF2-40B4-BE49-F238E27FC236}">
                <a16:creationId xmlns:a16="http://schemas.microsoft.com/office/drawing/2014/main" id="{288A6FE7-2306-1E74-055A-D2D813E38042}"/>
              </a:ext>
            </a:extLst>
          </p:cNvPr>
          <p:cNvPicPr>
            <a:picLocks noChangeAspect="1"/>
          </p:cNvPicPr>
          <p:nvPr/>
        </p:nvPicPr>
        <p:blipFill>
          <a:blip r:embed="rId5"/>
          <a:stretch>
            <a:fillRect/>
          </a:stretch>
        </p:blipFill>
        <p:spPr>
          <a:xfrm>
            <a:off x="79780" y="226936"/>
            <a:ext cx="1716741" cy="549552"/>
          </a:xfrm>
          <a:prstGeom prst="rect">
            <a:avLst/>
          </a:prstGeom>
        </p:spPr>
      </p:pic>
      <p:pic>
        <p:nvPicPr>
          <p:cNvPr id="7" name="Resim 6">
            <a:extLst>
              <a:ext uri="{FF2B5EF4-FFF2-40B4-BE49-F238E27FC236}">
                <a16:creationId xmlns:a16="http://schemas.microsoft.com/office/drawing/2014/main" id="{665F4564-85B3-92AD-0590-2DC67B993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5708" y="917495"/>
            <a:ext cx="4432299" cy="2010650"/>
          </a:xfrm>
          <a:prstGeom prst="rect">
            <a:avLst/>
          </a:prstGeom>
        </p:spPr>
      </p:pic>
      <p:pic>
        <p:nvPicPr>
          <p:cNvPr id="11" name="Resim 10">
            <a:extLst>
              <a:ext uri="{FF2B5EF4-FFF2-40B4-BE49-F238E27FC236}">
                <a16:creationId xmlns:a16="http://schemas.microsoft.com/office/drawing/2014/main" id="{1A33BFFA-1498-DE9D-FC0B-E675244CED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1945" y="3053963"/>
            <a:ext cx="4432299" cy="2010650"/>
          </a:xfrm>
          <a:prstGeom prst="rect">
            <a:avLst/>
          </a:prstGeom>
        </p:spPr>
      </p:pic>
    </p:spTree>
    <p:extLst>
      <p:ext uri="{BB962C8B-B14F-4D97-AF65-F5344CB8AC3E}">
        <p14:creationId xmlns:p14="http://schemas.microsoft.com/office/powerpoint/2010/main" val="3304555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p:nvPr/>
        </p:nvSpPr>
        <p:spPr>
          <a:xfrm>
            <a:off x="1" y="2896006"/>
            <a:ext cx="1915566" cy="4664075"/>
          </a:xfrm>
          <a:custGeom>
            <a:avLst/>
            <a:gdLst/>
            <a:ahLst/>
            <a:cxnLst/>
            <a:rect l="l" t="t" r="r" b="b"/>
            <a:pathLst>
              <a:path w="1911985" h="4664075">
                <a:moveTo>
                  <a:pt x="0" y="4663998"/>
                </a:moveTo>
                <a:lnTo>
                  <a:pt x="1911858" y="4663998"/>
                </a:lnTo>
                <a:lnTo>
                  <a:pt x="1911858" y="0"/>
                </a:lnTo>
                <a:lnTo>
                  <a:pt x="0" y="0"/>
                </a:lnTo>
                <a:lnTo>
                  <a:pt x="0" y="4663998"/>
                </a:lnTo>
                <a:close/>
              </a:path>
            </a:pathLst>
          </a:custGeom>
          <a:solidFill>
            <a:srgbClr val="236555"/>
          </a:solidFill>
        </p:spPr>
        <p:txBody>
          <a:bodyPr wrap="square" lIns="0" tIns="0" rIns="0" bIns="0" rtlCol="0"/>
          <a:lstStyle/>
          <a:p>
            <a:endParaRPr/>
          </a:p>
        </p:txBody>
      </p:sp>
      <p:grpSp>
        <p:nvGrpSpPr>
          <p:cNvPr id="8" name="object 8"/>
          <p:cNvGrpSpPr/>
          <p:nvPr/>
        </p:nvGrpSpPr>
        <p:grpSpPr>
          <a:xfrm>
            <a:off x="0" y="0"/>
            <a:ext cx="2146299" cy="3351884"/>
            <a:chOff x="3581" y="0"/>
            <a:chExt cx="2142718" cy="3351884"/>
          </a:xfrm>
        </p:grpSpPr>
        <p:sp>
          <p:nvSpPr>
            <p:cNvPr id="9" name="object 9"/>
            <p:cNvSpPr/>
            <p:nvPr/>
          </p:nvSpPr>
          <p:spPr>
            <a:xfrm>
              <a:off x="3581" y="0"/>
              <a:ext cx="1911985" cy="2426335"/>
            </a:xfrm>
            <a:custGeom>
              <a:avLst/>
              <a:gdLst/>
              <a:ahLst/>
              <a:cxnLst/>
              <a:rect l="l" t="t" r="r" b="b"/>
              <a:pathLst>
                <a:path w="1911985" h="2426335">
                  <a:moveTo>
                    <a:pt x="0" y="2425941"/>
                  </a:moveTo>
                  <a:lnTo>
                    <a:pt x="1911858" y="2425941"/>
                  </a:lnTo>
                  <a:lnTo>
                    <a:pt x="1911858" y="0"/>
                  </a:lnTo>
                  <a:lnTo>
                    <a:pt x="0" y="0"/>
                  </a:lnTo>
                  <a:lnTo>
                    <a:pt x="0" y="2425941"/>
                  </a:lnTo>
                  <a:close/>
                </a:path>
              </a:pathLst>
            </a:custGeom>
            <a:solidFill>
              <a:srgbClr val="236555"/>
            </a:solidFill>
          </p:spPr>
          <p:txBody>
            <a:bodyPr wrap="square" lIns="0" tIns="0" rIns="0" bIns="0" rtlCol="0"/>
            <a:lstStyle/>
            <a:p>
              <a:endParaRPr/>
            </a:p>
          </p:txBody>
        </p:sp>
        <p:sp>
          <p:nvSpPr>
            <p:cNvPr id="10" name="object 10"/>
            <p:cNvSpPr/>
            <p:nvPr/>
          </p:nvSpPr>
          <p:spPr>
            <a:xfrm>
              <a:off x="3594" y="2425927"/>
              <a:ext cx="2142705" cy="640842"/>
            </a:xfrm>
            <a:custGeom>
              <a:avLst/>
              <a:gdLst/>
              <a:ahLst/>
              <a:cxnLst/>
              <a:rect l="l" t="t" r="r" b="b"/>
              <a:pathLst>
                <a:path w="2301875" h="470535">
                  <a:moveTo>
                    <a:pt x="2301608" y="0"/>
                  </a:moveTo>
                  <a:lnTo>
                    <a:pt x="0" y="0"/>
                  </a:lnTo>
                  <a:lnTo>
                    <a:pt x="0" y="470077"/>
                  </a:lnTo>
                  <a:lnTo>
                    <a:pt x="2301608" y="470077"/>
                  </a:lnTo>
                  <a:lnTo>
                    <a:pt x="2301608" y="0"/>
                  </a:lnTo>
                  <a:close/>
                </a:path>
              </a:pathLst>
            </a:custGeom>
            <a:solidFill>
              <a:srgbClr val="96CD84"/>
            </a:solidFill>
          </p:spPr>
          <p:txBody>
            <a:bodyPr wrap="square" lIns="0" tIns="0" rIns="0" bIns="0" rtlCol="0"/>
            <a:lstStyle/>
            <a:p>
              <a:pPr algn="ctr"/>
              <a:r>
                <a:rPr lang="tr-TR" dirty="0"/>
                <a:t>POLİTİKALAR</a:t>
              </a:r>
              <a:endParaRPr dirty="0"/>
            </a:p>
          </p:txBody>
        </p:sp>
        <p:sp>
          <p:nvSpPr>
            <p:cNvPr id="11" name="object 11"/>
            <p:cNvSpPr/>
            <p:nvPr/>
          </p:nvSpPr>
          <p:spPr>
            <a:xfrm>
              <a:off x="1913438" y="3066769"/>
              <a:ext cx="230733" cy="285115"/>
            </a:xfrm>
            <a:custGeom>
              <a:avLst/>
              <a:gdLst/>
              <a:ahLst/>
              <a:cxnLst/>
              <a:rect l="l" t="t" r="r" b="b"/>
              <a:pathLst>
                <a:path w="389889" h="285114">
                  <a:moveTo>
                    <a:pt x="389763" y="0"/>
                  </a:moveTo>
                  <a:lnTo>
                    <a:pt x="0" y="0"/>
                  </a:lnTo>
                  <a:lnTo>
                    <a:pt x="0" y="284899"/>
                  </a:lnTo>
                  <a:lnTo>
                    <a:pt x="389763" y="0"/>
                  </a:lnTo>
                  <a:close/>
                </a:path>
              </a:pathLst>
            </a:custGeom>
            <a:solidFill>
              <a:srgbClr val="86AC72"/>
            </a:solidFill>
          </p:spPr>
          <p:txBody>
            <a:bodyPr wrap="square" lIns="0" tIns="0" rIns="0" bIns="0" rtlCol="0"/>
            <a:lstStyle/>
            <a:p>
              <a:endParaRPr dirty="0"/>
            </a:p>
          </p:txBody>
        </p:sp>
      </p:grpSp>
      <p:pic>
        <p:nvPicPr>
          <p:cNvPr id="13" name="object 13"/>
          <p:cNvPicPr/>
          <p:nvPr/>
        </p:nvPicPr>
        <p:blipFill>
          <a:blip r:embed="rId2" cstate="print"/>
          <a:stretch>
            <a:fillRect/>
          </a:stretch>
        </p:blipFill>
        <p:spPr>
          <a:xfrm>
            <a:off x="55980" y="6018777"/>
            <a:ext cx="1793166" cy="1515046"/>
          </a:xfrm>
          <a:prstGeom prst="rect">
            <a:avLst/>
          </a:prstGeom>
        </p:spPr>
      </p:pic>
      <p:sp>
        <p:nvSpPr>
          <p:cNvPr id="93" name="Metin kutusu 92">
            <a:extLst>
              <a:ext uri="{FF2B5EF4-FFF2-40B4-BE49-F238E27FC236}">
                <a16:creationId xmlns:a16="http://schemas.microsoft.com/office/drawing/2014/main" id="{A325DEF3-890B-BD26-DE3B-1B98259DF0D0}"/>
              </a:ext>
            </a:extLst>
          </p:cNvPr>
          <p:cNvSpPr txBox="1"/>
          <p:nvPr/>
        </p:nvSpPr>
        <p:spPr>
          <a:xfrm>
            <a:off x="2374900" y="186046"/>
            <a:ext cx="5334000" cy="369332"/>
          </a:xfrm>
          <a:prstGeom prst="rect">
            <a:avLst/>
          </a:prstGeom>
          <a:noFill/>
        </p:spPr>
        <p:txBody>
          <a:bodyPr wrap="square" rtlCol="0">
            <a:spAutoFit/>
          </a:bodyPr>
          <a:lstStyle/>
          <a:p>
            <a:r>
              <a:rPr lang="tr-TR" dirty="0">
                <a:latin typeface="Arial" panose="020B0604020202020204" pitchFamily="34" charset="0"/>
                <a:cs typeface="Arial" panose="020B0604020202020204" pitchFamily="34" charset="0"/>
              </a:rPr>
              <a:t>ENTEGRE YÖNETİM SİSTEMLERİ POLİTİKASI</a:t>
            </a:r>
          </a:p>
        </p:txBody>
      </p:sp>
      <p:sp>
        <p:nvSpPr>
          <p:cNvPr id="94" name="Metin kutusu 93">
            <a:extLst>
              <a:ext uri="{FF2B5EF4-FFF2-40B4-BE49-F238E27FC236}">
                <a16:creationId xmlns:a16="http://schemas.microsoft.com/office/drawing/2014/main" id="{370D6BBA-B38B-F2F8-D89E-D543A54FD8FE}"/>
              </a:ext>
            </a:extLst>
          </p:cNvPr>
          <p:cNvSpPr txBox="1"/>
          <p:nvPr/>
        </p:nvSpPr>
        <p:spPr>
          <a:xfrm>
            <a:off x="2374900" y="809625"/>
            <a:ext cx="8077200" cy="6862520"/>
          </a:xfrm>
          <a:prstGeom prst="rect">
            <a:avLst/>
          </a:prstGeom>
          <a:noFill/>
        </p:spPr>
        <p:txBody>
          <a:bodyPr wrap="square" rtlCol="0">
            <a:spAutoFit/>
          </a:bodyPr>
          <a:lstStyle/>
          <a:p>
            <a:r>
              <a:rPr lang="tr-TR" sz="1300" dirty="0">
                <a:effectLst/>
                <a:latin typeface="Arial" panose="020B0604020202020204" pitchFamily="34" charset="0"/>
                <a:ea typeface="Times New Roman" panose="02020603050405020304" pitchFamily="18" charset="0"/>
                <a:cs typeface="Arial" panose="020B0604020202020204" pitchFamily="34" charset="0"/>
              </a:rPr>
              <a:t>Granada </a:t>
            </a:r>
            <a:r>
              <a:rPr lang="tr-TR" sz="1300" dirty="0" err="1">
                <a:effectLst/>
                <a:latin typeface="Arial" panose="020B0604020202020204" pitchFamily="34" charset="0"/>
                <a:ea typeface="Times New Roman" panose="02020603050405020304" pitchFamily="18" charset="0"/>
                <a:cs typeface="Arial" panose="020B0604020202020204" pitchFamily="34" charset="0"/>
              </a:rPr>
              <a:t>Luxury</a:t>
            </a:r>
            <a:r>
              <a:rPr lang="tr-TR" sz="1300" dirty="0">
                <a:effectLst/>
                <a:latin typeface="Arial" panose="020B0604020202020204" pitchFamily="34" charset="0"/>
                <a:ea typeface="Times New Roman" panose="02020603050405020304" pitchFamily="18" charset="0"/>
                <a:cs typeface="Arial" panose="020B0604020202020204" pitchFamily="34" charset="0"/>
              </a:rPr>
              <a:t> </a:t>
            </a:r>
            <a:r>
              <a:rPr lang="tr-TR" sz="1300" dirty="0" err="1">
                <a:effectLst/>
                <a:latin typeface="Arial" panose="020B0604020202020204" pitchFamily="34" charset="0"/>
                <a:ea typeface="Times New Roman" panose="02020603050405020304" pitchFamily="18" charset="0"/>
                <a:cs typeface="Arial" panose="020B0604020202020204" pitchFamily="34" charset="0"/>
              </a:rPr>
              <a:t>Hotels</a:t>
            </a:r>
            <a:r>
              <a:rPr lang="tr-TR" sz="1300" dirty="0">
                <a:effectLst/>
                <a:latin typeface="Arial" panose="020B0604020202020204" pitchFamily="34" charset="0"/>
                <a:ea typeface="Times New Roman" panose="02020603050405020304" pitchFamily="18" charset="0"/>
                <a:cs typeface="Arial" panose="020B0604020202020204" pitchFamily="34" charset="0"/>
              </a:rPr>
              <a:t> olarak; </a:t>
            </a:r>
          </a:p>
          <a:p>
            <a:r>
              <a:rPr lang="tr-TR" sz="1300" kern="1200" dirty="0">
                <a:solidFill>
                  <a:srgbClr val="FF0000"/>
                </a:solidFill>
                <a:effectLst/>
                <a:latin typeface="Arial" panose="020B0604020202020204" pitchFamily="34" charset="0"/>
                <a:cs typeface="Arial" panose="020B0604020202020204" pitchFamily="34" charset="0"/>
              </a:rPr>
              <a:t> </a:t>
            </a:r>
            <a:endParaRPr lang="tr-TR" sz="1300" dirty="0">
              <a:effectLst/>
              <a:latin typeface="Arial" panose="020B0604020202020204" pitchFamily="34" charset="0"/>
              <a:ea typeface="Times New Roman" panose="02020603050405020304" pitchFamily="18" charset="0"/>
              <a:cs typeface="Arial" panose="020B0604020202020204" pitchFamily="34" charset="0"/>
            </a:endParaRPr>
          </a:p>
          <a:p>
            <a:pPr marR="323850" algn="just">
              <a:lnSpc>
                <a:spcPct val="107000"/>
              </a:lnSpc>
              <a:spcAft>
                <a:spcPts val="800"/>
              </a:spcAft>
            </a:pPr>
            <a:r>
              <a:rPr lang="tr-TR" sz="1300" b="1" kern="100" dirty="0">
                <a:solidFill>
                  <a:srgbClr val="4472C4"/>
                </a:solidFill>
                <a:effectLst/>
                <a:latin typeface="Arial" panose="020B0604020202020204" pitchFamily="34" charset="0"/>
                <a:ea typeface="Calibri" panose="020F0502020204030204" pitchFamily="34" charset="0"/>
                <a:cs typeface="Arial" panose="020B0604020202020204" pitchFamily="34" charset="0"/>
              </a:rPr>
              <a:t>G</a:t>
            </a:r>
            <a:r>
              <a:rPr lang="tr-TR" sz="13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tr-TR" sz="1300" kern="100" dirty="0" err="1">
                <a:effectLst/>
                <a:latin typeface="Arial" panose="020B0604020202020204" pitchFamily="34" charset="0"/>
                <a:ea typeface="Calibri" panose="020F0502020204030204" pitchFamily="34" charset="0"/>
                <a:cs typeface="Arial" panose="020B0604020202020204" pitchFamily="34" charset="0"/>
              </a:rPr>
              <a:t>ıda</a:t>
            </a:r>
            <a:r>
              <a:rPr lang="tr-TR" sz="1300" kern="100" dirty="0">
                <a:effectLst/>
                <a:latin typeface="Arial" panose="020B0604020202020204" pitchFamily="34" charset="0"/>
                <a:ea typeface="Calibri" panose="020F0502020204030204" pitchFamily="34" charset="0"/>
                <a:cs typeface="Arial" panose="020B0604020202020204" pitchFamily="34" charset="0"/>
              </a:rPr>
              <a:t> zincirinin her aşamasında; insan sağlığını ön planda tutarak ürün güvenliğinin ve kalitesinin korunmasını sağlamayı, tedarikçilerimiz ile iş birliği içerisinde çalışarak standartlaşmış ürün kalitesi sunmayı,</a:t>
            </a:r>
          </a:p>
          <a:p>
            <a:pPr marR="323850" algn="just">
              <a:lnSpc>
                <a:spcPct val="107000"/>
              </a:lnSpc>
              <a:spcAft>
                <a:spcPts val="800"/>
              </a:spcAft>
            </a:pPr>
            <a:r>
              <a:rPr lang="tr-TR" sz="1300" b="1" kern="100" dirty="0">
                <a:solidFill>
                  <a:srgbClr val="4472C4"/>
                </a:solidFill>
                <a:effectLst/>
                <a:latin typeface="Arial" panose="020B0604020202020204" pitchFamily="34" charset="0"/>
                <a:ea typeface="Calibri" panose="020F0502020204030204" pitchFamily="34" charset="0"/>
                <a:cs typeface="Arial" panose="020B0604020202020204" pitchFamily="34" charset="0"/>
              </a:rPr>
              <a:t>R </a:t>
            </a:r>
            <a:r>
              <a:rPr lang="tr-TR" sz="1300" kern="100" dirty="0" err="1">
                <a:effectLst/>
                <a:latin typeface="Arial" panose="020B0604020202020204" pitchFamily="34" charset="0"/>
                <a:ea typeface="Calibri" panose="020F0502020204030204" pitchFamily="34" charset="0"/>
                <a:cs typeface="Arial" panose="020B0604020202020204" pitchFamily="34" charset="0"/>
              </a:rPr>
              <a:t>ekabet</a:t>
            </a:r>
            <a:r>
              <a:rPr lang="tr-TR" sz="1300" kern="100" dirty="0">
                <a:effectLst/>
                <a:latin typeface="Arial" panose="020B0604020202020204" pitchFamily="34" charset="0"/>
                <a:ea typeface="Calibri" panose="020F0502020204030204" pitchFamily="34" charset="0"/>
                <a:cs typeface="Arial" panose="020B0604020202020204" pitchFamily="34" charset="0"/>
              </a:rPr>
              <a:t> ortamında faaliyetlerimizi uluslararası standartlara uygun, yasal şartları yerine getirerek gerçekleştirmeyi; ilgili tarafların ihtiyaç ve beklentilerini karşılayarak memnuniyeti sağlamayı,</a:t>
            </a:r>
          </a:p>
          <a:p>
            <a:pPr marR="323850" algn="just">
              <a:lnSpc>
                <a:spcPct val="107000"/>
              </a:lnSpc>
              <a:spcAft>
                <a:spcPts val="800"/>
              </a:spcAft>
            </a:pPr>
            <a:r>
              <a:rPr lang="tr-TR" sz="1300" b="1" kern="100" dirty="0">
                <a:solidFill>
                  <a:srgbClr val="4472C4"/>
                </a:solidFill>
                <a:effectLst/>
                <a:latin typeface="Arial" panose="020B0604020202020204" pitchFamily="34" charset="0"/>
                <a:ea typeface="Calibri" panose="020F0502020204030204" pitchFamily="34" charset="0"/>
                <a:cs typeface="Arial" panose="020B0604020202020204" pitchFamily="34" charset="0"/>
              </a:rPr>
              <a:t>A</a:t>
            </a:r>
            <a:r>
              <a:rPr lang="tr-TR" sz="1300" kern="100" dirty="0">
                <a:effectLst/>
                <a:latin typeface="Arial" panose="020B0604020202020204" pitchFamily="34" charset="0"/>
                <a:ea typeface="Calibri" panose="020F0502020204030204" pitchFamily="34" charset="0"/>
                <a:cs typeface="Arial" panose="020B0604020202020204" pitchFamily="34" charset="0"/>
              </a:rPr>
              <a:t> </a:t>
            </a:r>
            <a:r>
              <a:rPr lang="tr-TR" sz="1300" kern="100" dirty="0" err="1">
                <a:effectLst/>
                <a:latin typeface="Arial" panose="020B0604020202020204" pitchFamily="34" charset="0"/>
                <a:ea typeface="Calibri" panose="020F0502020204030204" pitchFamily="34" charset="0"/>
                <a:cs typeface="Arial" panose="020B0604020202020204" pitchFamily="34" charset="0"/>
              </a:rPr>
              <a:t>rtan</a:t>
            </a:r>
            <a:r>
              <a:rPr lang="tr-TR" sz="1300" kern="100" dirty="0">
                <a:effectLst/>
                <a:latin typeface="Arial" panose="020B0604020202020204" pitchFamily="34" charset="0"/>
                <a:ea typeface="Calibri" panose="020F0502020204030204" pitchFamily="34" charset="0"/>
                <a:cs typeface="Arial" panose="020B0604020202020204" pitchFamily="34" charset="0"/>
              </a:rPr>
              <a:t> Enerji Tüketimini, ‘’Enerji Yönetimi ve Ürün ve hizmet kalitesinden, güvenlikten veya çevresel tüm koşullardan fedakârlık etmeksizin ve üretimi azaltmaksızın Enerji kaynaklarının ve enerjinin daha verimli ve rasyonel kullanımı doğrultusunda yapılandırılmış ve organize edilmiş disiplinli bir çalışmayı sağlamak,</a:t>
            </a:r>
          </a:p>
          <a:p>
            <a:pPr marR="323850" algn="just">
              <a:lnSpc>
                <a:spcPct val="107000"/>
              </a:lnSpc>
              <a:spcAft>
                <a:spcPts val="800"/>
              </a:spcAft>
            </a:pPr>
            <a:r>
              <a:rPr lang="tr-TR" sz="1300" b="1" kern="100" dirty="0">
                <a:solidFill>
                  <a:srgbClr val="4472C4"/>
                </a:solidFill>
                <a:effectLst/>
                <a:latin typeface="Arial" panose="020B0604020202020204" pitchFamily="34" charset="0"/>
                <a:ea typeface="Calibri" panose="020F0502020204030204" pitchFamily="34" charset="0"/>
                <a:cs typeface="Arial" panose="020B0604020202020204" pitchFamily="34" charset="0"/>
              </a:rPr>
              <a:t>N</a:t>
            </a:r>
            <a:r>
              <a:rPr lang="tr-TR" sz="1300" kern="100" dirty="0">
                <a:effectLst/>
                <a:latin typeface="Arial" panose="020B0604020202020204" pitchFamily="34" charset="0"/>
                <a:ea typeface="Calibri" panose="020F0502020204030204" pitchFamily="34" charset="0"/>
                <a:cs typeface="Arial" panose="020B0604020202020204" pitchFamily="34" charset="0"/>
              </a:rPr>
              <a:t> esiler boyunca çevreye verdiğimiz zararları en aza indirmek, gelecek nesillere yaşanabilir bir çevre bırakmak amacı ile; çevrenin korunmasına katkı sağlamayı, çevre etkilerimizi değerlendirmeyi, enerji ve doğal kaynakları verimli kullanmayı, iş ortaklarımız ve misafirlerimiz ile çevre uygulamalarımızı paylaşarak çevre bilincinin benimsenmesini sağlamayı,</a:t>
            </a:r>
          </a:p>
          <a:p>
            <a:pPr marR="323850" algn="just">
              <a:lnSpc>
                <a:spcPct val="107000"/>
              </a:lnSpc>
              <a:spcAft>
                <a:spcPts val="800"/>
              </a:spcAft>
            </a:pPr>
            <a:r>
              <a:rPr lang="tr-TR" sz="1300" b="1" kern="100" dirty="0">
                <a:solidFill>
                  <a:srgbClr val="4472C4"/>
                </a:solidFill>
                <a:effectLst/>
                <a:latin typeface="Arial" panose="020B0604020202020204" pitchFamily="34" charset="0"/>
                <a:ea typeface="Calibri" panose="020F0502020204030204" pitchFamily="34" charset="0"/>
                <a:cs typeface="Arial" panose="020B0604020202020204" pitchFamily="34" charset="0"/>
              </a:rPr>
              <a:t>A</a:t>
            </a:r>
            <a:r>
              <a:rPr lang="tr-TR" sz="13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tr-TR" sz="1300" kern="100" dirty="0" err="1">
                <a:effectLst/>
                <a:latin typeface="Arial" panose="020B0604020202020204" pitchFamily="34" charset="0"/>
                <a:ea typeface="Calibri" panose="020F0502020204030204" pitchFamily="34" charset="0"/>
                <a:cs typeface="Arial" panose="020B0604020202020204" pitchFamily="34" charset="0"/>
              </a:rPr>
              <a:t>yrım</a:t>
            </a:r>
            <a:r>
              <a:rPr lang="tr-TR" sz="1300" kern="100" dirty="0">
                <a:effectLst/>
                <a:latin typeface="Arial" panose="020B0604020202020204" pitchFamily="34" charset="0"/>
                <a:ea typeface="Calibri" panose="020F0502020204030204" pitchFamily="34" charset="0"/>
                <a:cs typeface="Arial" panose="020B0604020202020204" pitchFamily="34" charset="0"/>
              </a:rPr>
              <a:t> gözetmeksizin misafir şikâyet ve taleplerini tarafsız ve dürüst yaklaşımla, gizlilik ilkesinden sapmadan kayıt altına alarak, ihtiyaç duyulan süre içinde sonuçlandırmayı ve bilgi vermeyi,</a:t>
            </a:r>
          </a:p>
          <a:p>
            <a:pPr marR="323850" algn="just">
              <a:lnSpc>
                <a:spcPct val="107000"/>
              </a:lnSpc>
              <a:spcAft>
                <a:spcPts val="800"/>
              </a:spcAft>
            </a:pPr>
            <a:r>
              <a:rPr lang="tr-TR" sz="1300" b="1" kern="100" dirty="0">
                <a:solidFill>
                  <a:srgbClr val="4472C4"/>
                </a:solidFill>
                <a:effectLst/>
                <a:latin typeface="Arial" panose="020B0604020202020204" pitchFamily="34" charset="0"/>
                <a:ea typeface="Calibri" panose="020F0502020204030204" pitchFamily="34" charset="0"/>
                <a:cs typeface="Arial" panose="020B0604020202020204" pitchFamily="34" charset="0"/>
              </a:rPr>
              <a:t>D</a:t>
            </a:r>
            <a:r>
              <a:rPr lang="tr-TR" sz="13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tr-TR" sz="1300" kern="100" dirty="0" err="1">
                <a:effectLst/>
                <a:latin typeface="Arial" panose="020B0604020202020204" pitchFamily="34" charset="0"/>
                <a:ea typeface="Calibri" panose="020F0502020204030204" pitchFamily="34" charset="0"/>
                <a:cs typeface="Arial" panose="020B0604020202020204" pitchFamily="34" charset="0"/>
              </a:rPr>
              <a:t>eğerlere</a:t>
            </a:r>
            <a:r>
              <a:rPr lang="tr-TR" sz="1300" kern="100" dirty="0">
                <a:effectLst/>
                <a:latin typeface="Arial" panose="020B0604020202020204" pitchFamily="34" charset="0"/>
                <a:ea typeface="Calibri" panose="020F0502020204030204" pitchFamily="34" charset="0"/>
                <a:cs typeface="Arial" panose="020B0604020202020204" pitchFamily="34" charset="0"/>
              </a:rPr>
              <a:t> sahip çıkmayı, tesiste oluşabilecek risk analizlerinizi en aza indirerek minimize etmeyi ve güvenli çalışma ve yaşam alanı oluşturmak,</a:t>
            </a:r>
          </a:p>
          <a:p>
            <a:pPr marR="323850" algn="just">
              <a:lnSpc>
                <a:spcPct val="107000"/>
              </a:lnSpc>
              <a:spcAft>
                <a:spcPts val="800"/>
              </a:spcAft>
            </a:pPr>
            <a:r>
              <a:rPr lang="tr-TR" sz="1300" b="1" kern="100" dirty="0">
                <a:solidFill>
                  <a:srgbClr val="4472C4"/>
                </a:solidFill>
                <a:effectLst/>
                <a:latin typeface="Arial" panose="020B0604020202020204" pitchFamily="34" charset="0"/>
                <a:ea typeface="Calibri" panose="020F0502020204030204" pitchFamily="34" charset="0"/>
                <a:cs typeface="Arial" panose="020B0604020202020204" pitchFamily="34" charset="0"/>
              </a:rPr>
              <a:t>A</a:t>
            </a:r>
            <a:r>
              <a:rPr lang="tr-TR" sz="13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tr-TR" sz="1300" kern="100" dirty="0" err="1">
                <a:effectLst/>
                <a:latin typeface="Arial" panose="020B0604020202020204" pitchFamily="34" charset="0"/>
                <a:ea typeface="Calibri" panose="020F0502020204030204" pitchFamily="34" charset="0"/>
                <a:cs typeface="Arial" panose="020B0604020202020204" pitchFamily="34" charset="0"/>
              </a:rPr>
              <a:t>yrıca</a:t>
            </a:r>
            <a:r>
              <a:rPr lang="tr-TR" sz="1300" kern="100" dirty="0">
                <a:effectLst/>
                <a:latin typeface="Arial" panose="020B0604020202020204" pitchFamily="34" charset="0"/>
                <a:ea typeface="Calibri" panose="020F0502020204030204" pitchFamily="34" charset="0"/>
                <a:cs typeface="Arial" panose="020B0604020202020204" pitchFamily="34" charset="0"/>
              </a:rPr>
              <a:t> organizasyon süreçlerini ve yönetim sistemlerimizi periyodik olarak denetlemeyi, sürekli iyileştirme yaparak yapının dinamik kalmasını sağlamayı; tüm çalışanlarımızın sisteme dahil olmaları ve yeteneklerini en üst seviyede kullanabilmeleri amacıyla eğitimler düzenlemeyi, eğitimlerin sürekliliğini sağlayarak kalifiyeli personel ile çalışmak.</a:t>
            </a:r>
          </a:p>
          <a:p>
            <a:pPr marR="323850" algn="just">
              <a:lnSpc>
                <a:spcPct val="107000"/>
              </a:lnSpc>
              <a:spcAft>
                <a:spcPts val="800"/>
              </a:spcAft>
            </a:pPr>
            <a:r>
              <a:rPr lang="tr-TR" sz="1300" kern="100" dirty="0">
                <a:effectLst/>
                <a:latin typeface="Arial" panose="020B0604020202020204" pitchFamily="34" charset="0"/>
                <a:ea typeface="Calibri" panose="020F0502020204030204" pitchFamily="34" charset="0"/>
                <a:cs typeface="Arial" panose="020B0604020202020204" pitchFamily="34" charset="0"/>
              </a:rPr>
              <a:t>Faaliyetlerimizi yönetirken Kalite, Çevre, Gıda Güvenliği, Enerji Yönetimi ve Misafir Memnuniyeti Yönetim Sistemleri gerekliliklerini göz önüne almayı ve bu doğrultuda yapılacak çalışmalara gerekli kaynağı sağlamayı taahhüt ederiz.</a:t>
            </a:r>
            <a:endParaRPr lang="tr-TR" sz="1300" kern="100" dirty="0">
              <a:latin typeface="Arial" panose="020B0604020202020204" pitchFamily="34" charset="0"/>
              <a:ea typeface="Calibri" panose="020F0502020204030204" pitchFamily="34" charset="0"/>
              <a:cs typeface="Arial" panose="020B0604020202020204" pitchFamily="34" charset="0"/>
            </a:endParaRPr>
          </a:p>
          <a:p>
            <a:pPr marR="323850" algn="just">
              <a:lnSpc>
                <a:spcPct val="107000"/>
              </a:lnSpc>
              <a:spcAft>
                <a:spcPts val="800"/>
              </a:spcAft>
            </a:pPr>
            <a:r>
              <a:rPr lang="tr-TR" sz="1300" kern="100" dirty="0">
                <a:effectLst/>
                <a:latin typeface="Arial" panose="020B0604020202020204" pitchFamily="34" charset="0"/>
                <a:ea typeface="Calibri" panose="020F0502020204030204" pitchFamily="34" charset="0"/>
                <a:cs typeface="Arial" panose="020B0604020202020204" pitchFamily="34" charset="0"/>
              </a:rPr>
              <a:t>                                                                                                                                  </a:t>
            </a:r>
            <a:r>
              <a:rPr lang="tr-TR" sz="1300" b="1" kern="100" dirty="0">
                <a:effectLst/>
                <a:latin typeface="Arial" panose="020B0604020202020204" pitchFamily="34" charset="0"/>
                <a:ea typeface="Calibri" panose="020F0502020204030204" pitchFamily="34" charset="0"/>
                <a:cs typeface="Arial" panose="020B0604020202020204" pitchFamily="34" charset="0"/>
              </a:rPr>
              <a:t>İŞLETME MÜDÜRÜ</a:t>
            </a:r>
          </a:p>
        </p:txBody>
      </p:sp>
      <p:pic>
        <p:nvPicPr>
          <p:cNvPr id="2" name="Resim 1">
            <a:extLst>
              <a:ext uri="{FF2B5EF4-FFF2-40B4-BE49-F238E27FC236}">
                <a16:creationId xmlns:a16="http://schemas.microsoft.com/office/drawing/2014/main" id="{122F83AA-3677-59AA-28E6-DF2A0DEB88F6}"/>
              </a:ext>
            </a:extLst>
          </p:cNvPr>
          <p:cNvPicPr>
            <a:picLocks noChangeAspect="1"/>
          </p:cNvPicPr>
          <p:nvPr/>
        </p:nvPicPr>
        <p:blipFill>
          <a:blip r:embed="rId3"/>
          <a:stretch>
            <a:fillRect/>
          </a:stretch>
        </p:blipFill>
        <p:spPr>
          <a:xfrm>
            <a:off x="2401944" y="563374"/>
            <a:ext cx="6919560" cy="12193"/>
          </a:xfrm>
          <a:prstGeom prst="rect">
            <a:avLst/>
          </a:prstGeom>
        </p:spPr>
      </p:pic>
      <p:pic>
        <p:nvPicPr>
          <p:cNvPr id="4" name="Resim 3">
            <a:extLst>
              <a:ext uri="{FF2B5EF4-FFF2-40B4-BE49-F238E27FC236}">
                <a16:creationId xmlns:a16="http://schemas.microsoft.com/office/drawing/2014/main" id="{A53B5F9F-2898-B4A9-2385-4D89F3A1086D}"/>
              </a:ext>
            </a:extLst>
          </p:cNvPr>
          <p:cNvPicPr>
            <a:picLocks noChangeAspect="1"/>
          </p:cNvPicPr>
          <p:nvPr/>
        </p:nvPicPr>
        <p:blipFill>
          <a:blip r:embed="rId4"/>
          <a:stretch>
            <a:fillRect/>
          </a:stretch>
        </p:blipFill>
        <p:spPr>
          <a:xfrm>
            <a:off x="132405" y="95936"/>
            <a:ext cx="1716741" cy="54955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53710"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312590" cy="3541446"/>
            <a:chOff x="0" y="0"/>
            <a:chExt cx="2236390" cy="3574125"/>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236390" cy="517783"/>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KÜLTÜREL MİRASIN KORUNMASI</a:t>
              </a:r>
              <a:endParaRPr dirty="0"/>
            </a:p>
          </p:txBody>
        </p:sp>
        <p:sp>
          <p:nvSpPr>
            <p:cNvPr id="16" name="object 16"/>
            <p:cNvSpPr/>
            <p:nvPr/>
          </p:nvSpPr>
          <p:spPr>
            <a:xfrm>
              <a:off x="1902768" y="3188887"/>
              <a:ext cx="333621"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3" name="Metin kutusu 2">
            <a:extLst>
              <a:ext uri="{FF2B5EF4-FFF2-40B4-BE49-F238E27FC236}">
                <a16:creationId xmlns:a16="http://schemas.microsoft.com/office/drawing/2014/main" id="{B1585972-166C-2476-E91F-3999F311D704}"/>
              </a:ext>
            </a:extLst>
          </p:cNvPr>
          <p:cNvSpPr txBox="1"/>
          <p:nvPr/>
        </p:nvSpPr>
        <p:spPr>
          <a:xfrm>
            <a:off x="2679700" y="361426"/>
            <a:ext cx="6248400" cy="369332"/>
          </a:xfrm>
          <a:prstGeom prst="rect">
            <a:avLst/>
          </a:prstGeom>
          <a:noFill/>
        </p:spPr>
        <p:txBody>
          <a:bodyPr wrap="square" rtlCol="0">
            <a:spAutoFit/>
          </a:bodyPr>
          <a:lstStyle/>
          <a:p>
            <a:r>
              <a:rPr lang="tr-TR" dirty="0"/>
              <a:t>KÜLTÜREL MİRASIN KORUNMASI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814228" y="6037513"/>
            <a:ext cx="7645761" cy="923330"/>
          </a:xfrm>
          <a:prstGeom prst="rect">
            <a:avLst/>
          </a:prstGeom>
          <a:noFill/>
        </p:spPr>
        <p:txBody>
          <a:bodyPr wrap="square" rtlCol="0">
            <a:spAutoFit/>
          </a:bodyPr>
          <a:lstStyle/>
          <a:p>
            <a:r>
              <a:rPr lang="tr-TR" dirty="0"/>
              <a:t>Tesisimizde Türk kültürüne özgü olan Türk hamamı bulunmaktadır. </a:t>
            </a:r>
          </a:p>
          <a:p>
            <a:endParaRPr lang="tr-TR" b="1" dirty="0"/>
          </a:p>
          <a:p>
            <a:endParaRPr lang="tr-TR" b="1" dirty="0"/>
          </a:p>
        </p:txBody>
      </p:sp>
      <p:pic>
        <p:nvPicPr>
          <p:cNvPr id="2" name="Resim 1">
            <a:extLst>
              <a:ext uri="{FF2B5EF4-FFF2-40B4-BE49-F238E27FC236}">
                <a16:creationId xmlns:a16="http://schemas.microsoft.com/office/drawing/2014/main" id="{467B9DA4-8E3B-E9FF-3259-A528FDDAB196}"/>
              </a:ext>
            </a:extLst>
          </p:cNvPr>
          <p:cNvPicPr>
            <a:picLocks noChangeAspect="1"/>
          </p:cNvPicPr>
          <p:nvPr/>
        </p:nvPicPr>
        <p:blipFill>
          <a:blip r:embed="rId4"/>
          <a:stretch>
            <a:fillRect/>
          </a:stretch>
        </p:blipFill>
        <p:spPr>
          <a:xfrm>
            <a:off x="79780" y="226936"/>
            <a:ext cx="1716741" cy="549552"/>
          </a:xfrm>
          <a:prstGeom prst="rect">
            <a:avLst/>
          </a:prstGeom>
        </p:spPr>
      </p:pic>
      <p:pic>
        <p:nvPicPr>
          <p:cNvPr id="9" name="Resim 8">
            <a:extLst>
              <a:ext uri="{FF2B5EF4-FFF2-40B4-BE49-F238E27FC236}">
                <a16:creationId xmlns:a16="http://schemas.microsoft.com/office/drawing/2014/main" id="{368A18B9-8B06-892B-4F6A-E44E74A4A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7538" y="1266825"/>
            <a:ext cx="3118762" cy="4197246"/>
          </a:xfrm>
          <a:prstGeom prst="rect">
            <a:avLst/>
          </a:prstGeom>
        </p:spPr>
      </p:pic>
      <p:pic>
        <p:nvPicPr>
          <p:cNvPr id="7" name="Resim 6">
            <a:extLst>
              <a:ext uri="{FF2B5EF4-FFF2-40B4-BE49-F238E27FC236}">
                <a16:creationId xmlns:a16="http://schemas.microsoft.com/office/drawing/2014/main" id="{2FD05E2E-4CBE-7461-0C73-A3340A1F54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7427" y="1266944"/>
            <a:ext cx="2979477" cy="4197127"/>
          </a:xfrm>
          <a:prstGeom prst="rect">
            <a:avLst/>
          </a:prstGeom>
        </p:spPr>
      </p:pic>
    </p:spTree>
    <p:extLst>
      <p:ext uri="{BB962C8B-B14F-4D97-AF65-F5344CB8AC3E}">
        <p14:creationId xmlns:p14="http://schemas.microsoft.com/office/powerpoint/2010/main" val="814131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1" y="3095625"/>
            <a:ext cx="1893346"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6782"/>
            <a:ext cx="2304637" cy="3622227"/>
            <a:chOff x="0" y="0"/>
            <a:chExt cx="2304637" cy="3662666"/>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304637" cy="606324"/>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KÜLTÜREL MİRASIN KORUNMASI</a:t>
              </a:r>
              <a:endParaRPr dirty="0"/>
            </a:p>
          </p:txBody>
        </p:sp>
        <p:sp>
          <p:nvSpPr>
            <p:cNvPr id="16" name="object 16"/>
            <p:cNvSpPr/>
            <p:nvPr/>
          </p:nvSpPr>
          <p:spPr>
            <a:xfrm>
              <a:off x="1893012" y="3277428"/>
              <a:ext cx="397400"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529719" y="2040067"/>
            <a:ext cx="6919561" cy="826958"/>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679700" y="367093"/>
            <a:ext cx="6248400" cy="369332"/>
          </a:xfrm>
          <a:prstGeom prst="rect">
            <a:avLst/>
          </a:prstGeom>
          <a:noFill/>
        </p:spPr>
        <p:txBody>
          <a:bodyPr wrap="square" rtlCol="0">
            <a:spAutoFit/>
          </a:bodyPr>
          <a:lstStyle/>
          <a:p>
            <a:r>
              <a:rPr lang="tr-TR" dirty="0"/>
              <a:t>KÜLTÜREL MİRASIN KORUNMASI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3048366" y="2040067"/>
            <a:ext cx="6370960" cy="4419287"/>
          </a:xfrm>
          <a:prstGeom prst="rect">
            <a:avLst/>
          </a:prstGeom>
          <a:noFill/>
        </p:spPr>
        <p:txBody>
          <a:bodyPr wrap="square" rtlCol="0">
            <a:spAutoFit/>
          </a:bodyPr>
          <a:lstStyle/>
          <a:p>
            <a:pPr>
              <a:lnSpc>
                <a:spcPct val="107000"/>
              </a:lnSpc>
              <a:spcAft>
                <a:spcPts val="800"/>
              </a:spcAft>
            </a:pPr>
            <a:r>
              <a:rPr lang="tr-TR" sz="1800" dirty="0">
                <a:effectLst/>
                <a:ea typeface="Calibri" panose="020F0502020204030204" pitchFamily="34" charset="0"/>
                <a:cs typeface="Times New Roman" panose="02020603050405020304" pitchFamily="18" charset="0"/>
              </a:rPr>
              <a:t>Misafirlerimize ülkemizin öz değerlerini deneyebilmeleri için kültürel, doğal ve tarihi yerleri  tanıtmaktayız.</a:t>
            </a:r>
          </a:p>
          <a:p>
            <a:pPr>
              <a:lnSpc>
                <a:spcPct val="107000"/>
              </a:lnSpc>
              <a:spcAft>
                <a:spcPts val="800"/>
              </a:spcAft>
            </a:pPr>
            <a:r>
              <a:rPr lang="tr-TR" sz="1800" dirty="0">
                <a:effectLst/>
                <a:ea typeface="Calibri" panose="020F0502020204030204" pitchFamily="34" charset="0"/>
                <a:cs typeface="Times New Roman" panose="02020603050405020304" pitchFamily="18" charset="0"/>
              </a:rPr>
              <a:t>Ana büfemizde Türk köşesi bulunmakta olup yöresel ürünlerimize yer vermekteyiz.</a:t>
            </a:r>
          </a:p>
          <a:p>
            <a:pPr>
              <a:lnSpc>
                <a:spcPct val="107000"/>
              </a:lnSpc>
              <a:spcAft>
                <a:spcPts val="800"/>
              </a:spcAft>
            </a:pPr>
            <a:r>
              <a:rPr lang="tr-TR" sz="1800" dirty="0">
                <a:effectLst/>
                <a:ea typeface="Calibri" panose="020F0502020204030204" pitchFamily="34" charset="0"/>
                <a:cs typeface="Times New Roman" panose="02020603050405020304" pitchFamily="18" charset="0"/>
              </a:rPr>
              <a:t>Tesis olarak tarihi ve arkeolojik eserlerin korunmasını desteklemekte ve hukuk tarafından izin verilmedikçe satılmasına ve sergilenmesine karşı çıkmaktayız.</a:t>
            </a:r>
          </a:p>
          <a:p>
            <a:pPr>
              <a:lnSpc>
                <a:spcPct val="107000"/>
              </a:lnSpc>
              <a:spcAft>
                <a:spcPts val="800"/>
              </a:spcAft>
            </a:pPr>
            <a:r>
              <a:rPr lang="tr-TR" sz="1800" dirty="0" err="1">
                <a:effectLst/>
                <a:ea typeface="Calibri" panose="020F0502020204030204" pitchFamily="34" charset="0"/>
                <a:cs typeface="Times New Roman" panose="02020603050405020304" pitchFamily="18" charset="0"/>
              </a:rPr>
              <a:t>Alanyamıza</a:t>
            </a:r>
            <a:r>
              <a:rPr lang="tr-TR" sz="1800" dirty="0">
                <a:effectLst/>
                <a:ea typeface="Calibri" panose="020F0502020204030204" pitchFamily="34" charset="0"/>
                <a:cs typeface="Times New Roman" panose="02020603050405020304" pitchFamily="18" charset="0"/>
              </a:rPr>
              <a:t> katkı sağlamak amacıyla Alanya Belediyesinin düzenlediği restorasyon çalışmalarına bağış yaparak destek vermekteyiz.</a:t>
            </a:r>
          </a:p>
          <a:p>
            <a:pPr algn="ctr">
              <a:lnSpc>
                <a:spcPct val="107000"/>
              </a:lnSpc>
              <a:spcAft>
                <a:spcPts val="800"/>
              </a:spcAft>
            </a:pPr>
            <a:r>
              <a:rPr lang="tr-TR" sz="1800" b="1" dirty="0">
                <a:effectLst/>
                <a:latin typeface="Arial" panose="020B0604020202020204" pitchFamily="34"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b="1" dirty="0"/>
          </a:p>
          <a:p>
            <a:endParaRPr lang="tr-TR" b="1" dirty="0"/>
          </a:p>
        </p:txBody>
      </p:sp>
      <p:pic>
        <p:nvPicPr>
          <p:cNvPr id="6" name="Resim 5">
            <a:extLst>
              <a:ext uri="{FF2B5EF4-FFF2-40B4-BE49-F238E27FC236}">
                <a16:creationId xmlns:a16="http://schemas.microsoft.com/office/drawing/2014/main" id="{18C87BA9-AB97-D062-BBF1-C0C3FA1353EE}"/>
              </a:ext>
            </a:extLst>
          </p:cNvPr>
          <p:cNvPicPr>
            <a:picLocks noChangeAspect="1"/>
          </p:cNvPicPr>
          <p:nvPr/>
        </p:nvPicPr>
        <p:blipFill>
          <a:blip r:embed="rId4"/>
          <a:stretch>
            <a:fillRect/>
          </a:stretch>
        </p:blipFill>
        <p:spPr>
          <a:xfrm>
            <a:off x="79780" y="226936"/>
            <a:ext cx="1716741" cy="549552"/>
          </a:xfrm>
          <a:prstGeom prst="rect">
            <a:avLst/>
          </a:prstGeom>
        </p:spPr>
      </p:pic>
    </p:spTree>
    <p:extLst>
      <p:ext uri="{BB962C8B-B14F-4D97-AF65-F5344CB8AC3E}">
        <p14:creationId xmlns:p14="http://schemas.microsoft.com/office/powerpoint/2010/main" val="730799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13890" y="0"/>
            <a:ext cx="2396565" cy="3541446"/>
            <a:chOff x="0" y="0"/>
            <a:chExt cx="2396565" cy="3574125"/>
          </a:xfrm>
        </p:grpSpPr>
        <p:sp>
          <p:nvSpPr>
            <p:cNvPr id="14" name="object 14"/>
            <p:cNvSpPr/>
            <p:nvPr/>
          </p:nvSpPr>
          <p:spPr>
            <a:xfrm>
              <a:off x="0" y="0"/>
              <a:ext cx="1911985" cy="2515218"/>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515228"/>
              <a:ext cx="2396565" cy="67365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ÇEVRESEL SÜRDÜRÜLEBİLİRLİK</a:t>
              </a:r>
              <a:endParaRPr dirty="0"/>
            </a:p>
          </p:txBody>
        </p:sp>
        <p:sp>
          <p:nvSpPr>
            <p:cNvPr id="16" name="object 16"/>
            <p:cNvSpPr/>
            <p:nvPr/>
          </p:nvSpPr>
          <p:spPr>
            <a:xfrm>
              <a:off x="1902769" y="3188887"/>
              <a:ext cx="466796"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151853" y="5942977"/>
            <a:ext cx="8205162" cy="375552"/>
          </a:xfrm>
          <a:prstGeom prst="rect">
            <a:avLst/>
          </a:prstGeom>
          <a:noFill/>
        </p:spPr>
        <p:txBody>
          <a:bodyPr wrap="square" rtlCol="0">
            <a:spAutoFit/>
          </a:bodyPr>
          <a:lstStyle/>
          <a:p>
            <a:pPr marL="342900" marR="546100" algn="just">
              <a:lnSpc>
                <a:spcPct val="150000"/>
              </a:lnSpc>
              <a:spcAft>
                <a:spcPts val="1000"/>
              </a:spcAft>
            </a:pPr>
            <a:r>
              <a:rPr lang="tr-TR" sz="1400" dirty="0">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2590786" y="248778"/>
            <a:ext cx="6248400" cy="369332"/>
          </a:xfrm>
          <a:prstGeom prst="rect">
            <a:avLst/>
          </a:prstGeom>
          <a:noFill/>
        </p:spPr>
        <p:txBody>
          <a:bodyPr wrap="square" rtlCol="0">
            <a:spAutoFit/>
          </a:bodyPr>
          <a:lstStyle/>
          <a:p>
            <a:r>
              <a:rPr lang="tr-TR" dirty="0"/>
              <a:t>ÇEVRESEL SÜRDÜRÜLEBİLİRLİK</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590786" y="618110"/>
            <a:ext cx="6919560" cy="12193"/>
          </a:xfrm>
          <a:prstGeom prst="rect">
            <a:avLst/>
          </a:prstGeom>
        </p:spPr>
      </p:pic>
      <p:sp>
        <p:nvSpPr>
          <p:cNvPr id="7" name="Metin kutusu 6">
            <a:extLst>
              <a:ext uri="{FF2B5EF4-FFF2-40B4-BE49-F238E27FC236}">
                <a16:creationId xmlns:a16="http://schemas.microsoft.com/office/drawing/2014/main" id="{5E9C24EB-8195-806A-9754-973FD729105F}"/>
              </a:ext>
            </a:extLst>
          </p:cNvPr>
          <p:cNvSpPr txBox="1"/>
          <p:nvPr/>
        </p:nvSpPr>
        <p:spPr>
          <a:xfrm>
            <a:off x="4786888" y="1467044"/>
            <a:ext cx="3352800" cy="369332"/>
          </a:xfrm>
          <a:prstGeom prst="rect">
            <a:avLst/>
          </a:prstGeom>
          <a:noFill/>
        </p:spPr>
        <p:txBody>
          <a:bodyPr wrap="square" rtlCol="0">
            <a:spAutoFit/>
          </a:bodyPr>
          <a:lstStyle/>
          <a:p>
            <a:r>
              <a:rPr lang="tr-TR" b="1" dirty="0"/>
              <a:t>HAYVAN HAKLARI;</a:t>
            </a:r>
          </a:p>
        </p:txBody>
      </p:sp>
      <p:sp>
        <p:nvSpPr>
          <p:cNvPr id="8" name="Metin kutusu 7">
            <a:extLst>
              <a:ext uri="{FF2B5EF4-FFF2-40B4-BE49-F238E27FC236}">
                <a16:creationId xmlns:a16="http://schemas.microsoft.com/office/drawing/2014/main" id="{25063179-56E4-625B-AB71-998A8F20D4AB}"/>
              </a:ext>
            </a:extLst>
          </p:cNvPr>
          <p:cNvSpPr txBox="1"/>
          <p:nvPr/>
        </p:nvSpPr>
        <p:spPr>
          <a:xfrm>
            <a:off x="2741796" y="2304950"/>
            <a:ext cx="7442984" cy="646331"/>
          </a:xfrm>
          <a:prstGeom prst="rect">
            <a:avLst/>
          </a:prstGeom>
          <a:noFill/>
        </p:spPr>
        <p:txBody>
          <a:bodyPr wrap="square" rtlCol="0">
            <a:spAutoFit/>
          </a:bodyPr>
          <a:lstStyle/>
          <a:p>
            <a:r>
              <a:rPr lang="tr-TR" dirty="0"/>
              <a:t>Çevrede bulunan kuşlar için barınıp beslenecekleri evler yaparak doğal hayatlarına destek vermekteyiz.</a:t>
            </a:r>
          </a:p>
        </p:txBody>
      </p:sp>
      <p:pic>
        <p:nvPicPr>
          <p:cNvPr id="5" name="Resim 4">
            <a:extLst>
              <a:ext uri="{FF2B5EF4-FFF2-40B4-BE49-F238E27FC236}">
                <a16:creationId xmlns:a16="http://schemas.microsoft.com/office/drawing/2014/main" id="{D65213FF-497C-7F78-C2A9-63A8F02BC415}"/>
              </a:ext>
            </a:extLst>
          </p:cNvPr>
          <p:cNvPicPr>
            <a:picLocks noChangeAspect="1"/>
          </p:cNvPicPr>
          <p:nvPr/>
        </p:nvPicPr>
        <p:blipFill>
          <a:blip r:embed="rId4"/>
          <a:stretch>
            <a:fillRect/>
          </a:stretch>
        </p:blipFill>
        <p:spPr>
          <a:xfrm>
            <a:off x="79780" y="226936"/>
            <a:ext cx="1716741" cy="549552"/>
          </a:xfrm>
          <a:prstGeom prst="rect">
            <a:avLst/>
          </a:prstGeom>
        </p:spPr>
      </p:pic>
      <p:pic>
        <p:nvPicPr>
          <p:cNvPr id="10" name="Resim 9">
            <a:extLst>
              <a:ext uri="{FF2B5EF4-FFF2-40B4-BE49-F238E27FC236}">
                <a16:creationId xmlns:a16="http://schemas.microsoft.com/office/drawing/2014/main" id="{41D39E71-179D-5882-5976-F48BF92F5D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9607" y="3328112"/>
            <a:ext cx="3302340" cy="3985960"/>
          </a:xfrm>
          <a:prstGeom prst="rect">
            <a:avLst/>
          </a:prstGeom>
        </p:spPr>
      </p:pic>
      <p:pic>
        <p:nvPicPr>
          <p:cNvPr id="17" name="Resim 16">
            <a:extLst>
              <a:ext uri="{FF2B5EF4-FFF2-40B4-BE49-F238E27FC236}">
                <a16:creationId xmlns:a16="http://schemas.microsoft.com/office/drawing/2014/main" id="{ABA52221-1F5A-3BFA-5143-D99EED068D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5879" y="3328112"/>
            <a:ext cx="3793828" cy="3985960"/>
          </a:xfrm>
          <a:prstGeom prst="rect">
            <a:avLst/>
          </a:prstGeom>
        </p:spPr>
      </p:pic>
    </p:spTree>
    <p:extLst>
      <p:ext uri="{BB962C8B-B14F-4D97-AF65-F5344CB8AC3E}">
        <p14:creationId xmlns:p14="http://schemas.microsoft.com/office/powerpoint/2010/main" val="3969373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1" y="3095625"/>
            <a:ext cx="1893346"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28743" y="10233"/>
            <a:ext cx="2146300" cy="3517464"/>
            <a:chOff x="0" y="0"/>
            <a:chExt cx="2146300" cy="3556733"/>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146300" cy="500402"/>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BİTKİLER</a:t>
              </a:r>
              <a:endParaRPr dirty="0"/>
            </a:p>
          </p:txBody>
        </p:sp>
        <p:sp>
          <p:nvSpPr>
            <p:cNvPr id="16" name="object 16"/>
            <p:cNvSpPr/>
            <p:nvPr/>
          </p:nvSpPr>
          <p:spPr>
            <a:xfrm>
              <a:off x="1893347" y="3171495"/>
              <a:ext cx="252953"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3" name="Metin kutusu 2">
            <a:extLst>
              <a:ext uri="{FF2B5EF4-FFF2-40B4-BE49-F238E27FC236}">
                <a16:creationId xmlns:a16="http://schemas.microsoft.com/office/drawing/2014/main" id="{B1585972-166C-2476-E91F-3999F311D704}"/>
              </a:ext>
            </a:extLst>
          </p:cNvPr>
          <p:cNvSpPr txBox="1"/>
          <p:nvPr/>
        </p:nvSpPr>
        <p:spPr>
          <a:xfrm>
            <a:off x="2196739" y="367093"/>
            <a:ext cx="7645761" cy="369332"/>
          </a:xfrm>
          <a:prstGeom prst="rect">
            <a:avLst/>
          </a:prstGeom>
          <a:noFill/>
        </p:spPr>
        <p:txBody>
          <a:bodyPr wrap="square" rtlCol="0">
            <a:spAutoFit/>
          </a:bodyPr>
          <a:lstStyle/>
          <a:p>
            <a:r>
              <a:rPr lang="tr-TR" dirty="0"/>
              <a:t>ÇEVRE KORUMA VE İSTİLACI TÜRLER HAKKINDA BİLGİLENDİRME</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467344" y="1039731"/>
            <a:ext cx="7645761" cy="3139321"/>
          </a:xfrm>
          <a:prstGeom prst="rect">
            <a:avLst/>
          </a:prstGeom>
          <a:noFill/>
        </p:spPr>
        <p:txBody>
          <a:bodyPr wrap="square" rtlCol="0">
            <a:spAutoFit/>
          </a:bodyPr>
          <a:lstStyle/>
          <a:p>
            <a:r>
              <a:rPr lang="tr-TR" dirty="0"/>
              <a:t>İstilacı Türler(</a:t>
            </a:r>
            <a:r>
              <a:rPr lang="tr-TR" dirty="0" err="1"/>
              <a:t>Bio</a:t>
            </a:r>
            <a:r>
              <a:rPr lang="tr-TR" dirty="0"/>
              <a:t>-Çeşitlilik);</a:t>
            </a:r>
          </a:p>
          <a:p>
            <a:endParaRPr lang="tr-TR" dirty="0"/>
          </a:p>
          <a:p>
            <a:r>
              <a:rPr lang="tr-TR" dirty="0"/>
              <a:t>Günümüzde endüstrileşme, sanayileşme, şehirlerin aşırı büyümesi, ekosistem ve </a:t>
            </a:r>
            <a:r>
              <a:rPr lang="tr-TR" dirty="0" err="1"/>
              <a:t>bio</a:t>
            </a:r>
            <a:r>
              <a:rPr lang="tr-TR" dirty="0"/>
              <a:t>-çeşitlilik göz ardı edilerek projelendirilen madencilik ve enerji tesisleri, bilinçsiz tarım ilacı kullanımı ve kaçak avcılık(özellikle balık türleri için) birçok canlı türünün neslinin yok olma tehlikesiyle karşı karşıya getirmiş ve bazı türleri de yok oluşa sürüklemiştir.</a:t>
            </a:r>
          </a:p>
          <a:p>
            <a:r>
              <a:rPr lang="tr-TR" dirty="0" err="1"/>
              <a:t>Bio</a:t>
            </a:r>
            <a:r>
              <a:rPr lang="tr-TR" dirty="0"/>
              <a:t>-çeşitliliğin önemi bilim insanlarınca yapılan birçok çalışmada ortaya konulmuştur. Örneğin; tozlaşmada rol oynayan birçok böcek türü özellikle arılar ve kelebeklerin yok olması, tozlaşma olmaması nedeniyle birçok bitki türünün de sonunu getirecektir.</a:t>
            </a:r>
          </a:p>
        </p:txBody>
      </p:sp>
      <p:pic>
        <p:nvPicPr>
          <p:cNvPr id="8" name="Resim 7" descr="resif, organizma, dış mekan içeren bir resim">
            <a:extLst>
              <a:ext uri="{FF2B5EF4-FFF2-40B4-BE49-F238E27FC236}">
                <a16:creationId xmlns:a16="http://schemas.microsoft.com/office/drawing/2014/main" id="{6B0CA40B-BFC0-FC24-4B66-10FE6BDDA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6604" y="4179052"/>
            <a:ext cx="3987646" cy="3268354"/>
          </a:xfrm>
          <a:prstGeom prst="rect">
            <a:avLst/>
          </a:prstGeom>
        </p:spPr>
      </p:pic>
      <p:pic>
        <p:nvPicPr>
          <p:cNvPr id="10" name="Resim 9" descr="kuş, dış mekan, ağaç içeren bir resim">
            <a:extLst>
              <a:ext uri="{FF2B5EF4-FFF2-40B4-BE49-F238E27FC236}">
                <a16:creationId xmlns:a16="http://schemas.microsoft.com/office/drawing/2014/main" id="{2145B116-28D1-CD3D-749F-480AB2960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9044" y="4179053"/>
            <a:ext cx="4207559" cy="3268354"/>
          </a:xfrm>
          <a:prstGeom prst="rect">
            <a:avLst/>
          </a:prstGeom>
        </p:spPr>
      </p:pic>
      <p:pic>
        <p:nvPicPr>
          <p:cNvPr id="6" name="Resim 5">
            <a:extLst>
              <a:ext uri="{FF2B5EF4-FFF2-40B4-BE49-F238E27FC236}">
                <a16:creationId xmlns:a16="http://schemas.microsoft.com/office/drawing/2014/main" id="{9D593F85-21C6-F8E6-EE8B-88B7AA67A3E6}"/>
              </a:ext>
            </a:extLst>
          </p:cNvPr>
          <p:cNvPicPr>
            <a:picLocks noChangeAspect="1"/>
          </p:cNvPicPr>
          <p:nvPr/>
        </p:nvPicPr>
        <p:blipFill>
          <a:blip r:embed="rId6"/>
          <a:stretch>
            <a:fillRect/>
          </a:stretch>
        </p:blipFill>
        <p:spPr>
          <a:xfrm>
            <a:off x="131754" y="176227"/>
            <a:ext cx="1716741" cy="549552"/>
          </a:xfrm>
          <a:prstGeom prst="rect">
            <a:avLst/>
          </a:prstGeom>
        </p:spPr>
      </p:pic>
    </p:spTree>
    <p:extLst>
      <p:ext uri="{BB962C8B-B14F-4D97-AF65-F5344CB8AC3E}">
        <p14:creationId xmlns:p14="http://schemas.microsoft.com/office/powerpoint/2010/main" val="2252311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1" y="3095625"/>
            <a:ext cx="1893346"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40865"/>
            <a:ext cx="2146300" cy="3517464"/>
            <a:chOff x="0" y="0"/>
            <a:chExt cx="2146300" cy="3556733"/>
          </a:xfrm>
        </p:grpSpPr>
        <p:sp>
          <p:nvSpPr>
            <p:cNvPr id="14" name="object 14"/>
            <p:cNvSpPr/>
            <p:nvPr/>
          </p:nvSpPr>
          <p:spPr>
            <a:xfrm>
              <a:off x="0" y="0"/>
              <a:ext cx="1911985" cy="2671094"/>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671104"/>
              <a:ext cx="2146300" cy="500402"/>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BİTKİLER</a:t>
              </a:r>
              <a:endParaRPr dirty="0"/>
            </a:p>
          </p:txBody>
        </p:sp>
        <p:sp>
          <p:nvSpPr>
            <p:cNvPr id="16" name="object 16"/>
            <p:cNvSpPr/>
            <p:nvPr/>
          </p:nvSpPr>
          <p:spPr>
            <a:xfrm>
              <a:off x="1893347" y="3171495"/>
              <a:ext cx="252953" cy="385238"/>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3" name="Metin kutusu 2">
            <a:extLst>
              <a:ext uri="{FF2B5EF4-FFF2-40B4-BE49-F238E27FC236}">
                <a16:creationId xmlns:a16="http://schemas.microsoft.com/office/drawing/2014/main" id="{B1585972-166C-2476-E91F-3999F311D704}"/>
              </a:ext>
            </a:extLst>
          </p:cNvPr>
          <p:cNvSpPr txBox="1"/>
          <p:nvPr/>
        </p:nvSpPr>
        <p:spPr>
          <a:xfrm>
            <a:off x="2196739" y="367093"/>
            <a:ext cx="7645761" cy="369332"/>
          </a:xfrm>
          <a:prstGeom prst="rect">
            <a:avLst/>
          </a:prstGeom>
          <a:noFill/>
        </p:spPr>
        <p:txBody>
          <a:bodyPr wrap="square" rtlCol="0">
            <a:spAutoFit/>
          </a:bodyPr>
          <a:lstStyle/>
          <a:p>
            <a:r>
              <a:rPr lang="tr-TR" dirty="0"/>
              <a:t>ÇEVRE KORUMA VE İSTİLACI TÜRLER HAKKINDA BİLGİLENDİRME</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467344" y="779484"/>
            <a:ext cx="6919560" cy="12193"/>
          </a:xfrm>
          <a:prstGeom prst="rect">
            <a:avLst/>
          </a:prstGeom>
        </p:spPr>
      </p:pic>
      <p:sp>
        <p:nvSpPr>
          <p:cNvPr id="5" name="Metin kutusu 4">
            <a:extLst>
              <a:ext uri="{FF2B5EF4-FFF2-40B4-BE49-F238E27FC236}">
                <a16:creationId xmlns:a16="http://schemas.microsoft.com/office/drawing/2014/main" id="{625FAD1D-C3BA-AC43-DB84-5EBEA4B6B86F}"/>
              </a:ext>
            </a:extLst>
          </p:cNvPr>
          <p:cNvSpPr txBox="1"/>
          <p:nvPr/>
        </p:nvSpPr>
        <p:spPr>
          <a:xfrm>
            <a:off x="2467344" y="1039731"/>
            <a:ext cx="7645761" cy="1200329"/>
          </a:xfrm>
          <a:prstGeom prst="rect">
            <a:avLst/>
          </a:prstGeom>
          <a:noFill/>
        </p:spPr>
        <p:txBody>
          <a:bodyPr wrap="square" rtlCol="0">
            <a:spAutoFit/>
          </a:bodyPr>
          <a:lstStyle/>
          <a:p>
            <a:r>
              <a:rPr lang="tr-TR" dirty="0" err="1"/>
              <a:t>Lobby</a:t>
            </a:r>
            <a:r>
              <a:rPr lang="tr-TR" dirty="0"/>
              <a:t> de bulunan çevre panosunda ve </a:t>
            </a:r>
            <a:r>
              <a:rPr lang="tr-TR" dirty="0" err="1"/>
              <a:t>info</a:t>
            </a:r>
            <a:r>
              <a:rPr lang="tr-TR" dirty="0"/>
              <a:t> kanallarında tanıtımı sağlanmaktadır.</a:t>
            </a:r>
          </a:p>
          <a:p>
            <a:r>
              <a:rPr lang="tr-TR" dirty="0"/>
              <a:t>Çevre bilincini arttırmaya yönelik </a:t>
            </a:r>
            <a:r>
              <a:rPr lang="tr-TR" dirty="0" err="1"/>
              <a:t>bio</a:t>
            </a:r>
            <a:r>
              <a:rPr lang="tr-TR" dirty="0"/>
              <a:t>-çeşitlilik hakkında bilgilendirme yazıları mevcuttur.</a:t>
            </a:r>
          </a:p>
          <a:p>
            <a:endParaRPr lang="tr-TR" dirty="0"/>
          </a:p>
        </p:txBody>
      </p:sp>
      <p:pic>
        <p:nvPicPr>
          <p:cNvPr id="7" name="Resim 6" descr="metin, ağaç, poster, kitap içeren bir resim">
            <a:extLst>
              <a:ext uri="{FF2B5EF4-FFF2-40B4-BE49-F238E27FC236}">
                <a16:creationId xmlns:a16="http://schemas.microsoft.com/office/drawing/2014/main" id="{42062CED-8D7C-8D97-6953-7E86043A34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4028" y="2168523"/>
            <a:ext cx="3406271" cy="5217031"/>
          </a:xfrm>
          <a:prstGeom prst="rect">
            <a:avLst/>
          </a:prstGeom>
        </p:spPr>
      </p:pic>
      <p:pic>
        <p:nvPicPr>
          <p:cNvPr id="11" name="Resim 10" descr="metin içeren bir resim">
            <a:extLst>
              <a:ext uri="{FF2B5EF4-FFF2-40B4-BE49-F238E27FC236}">
                <a16:creationId xmlns:a16="http://schemas.microsoft.com/office/drawing/2014/main" id="{7E0C269D-0A69-2054-5543-AD5C1BF5C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8700" y="2143126"/>
            <a:ext cx="3864397" cy="5229225"/>
          </a:xfrm>
          <a:prstGeom prst="rect">
            <a:avLst/>
          </a:prstGeom>
        </p:spPr>
      </p:pic>
      <p:pic>
        <p:nvPicPr>
          <p:cNvPr id="6" name="Resim 5">
            <a:extLst>
              <a:ext uri="{FF2B5EF4-FFF2-40B4-BE49-F238E27FC236}">
                <a16:creationId xmlns:a16="http://schemas.microsoft.com/office/drawing/2014/main" id="{6AC8A415-E772-42BB-619E-88FFC0486F24}"/>
              </a:ext>
            </a:extLst>
          </p:cNvPr>
          <p:cNvPicPr>
            <a:picLocks noChangeAspect="1"/>
          </p:cNvPicPr>
          <p:nvPr/>
        </p:nvPicPr>
        <p:blipFill>
          <a:blip r:embed="rId6"/>
          <a:stretch>
            <a:fillRect/>
          </a:stretch>
        </p:blipFill>
        <p:spPr>
          <a:xfrm>
            <a:off x="79780" y="226936"/>
            <a:ext cx="1716741" cy="549552"/>
          </a:xfrm>
          <a:prstGeom prst="rect">
            <a:avLst/>
          </a:prstGeom>
        </p:spPr>
      </p:pic>
    </p:spTree>
    <p:extLst>
      <p:ext uri="{BB962C8B-B14F-4D97-AF65-F5344CB8AC3E}">
        <p14:creationId xmlns:p14="http://schemas.microsoft.com/office/powerpoint/2010/main" val="184866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20D06-3651-0B39-32BB-AD61848028C5}"/>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BF3AB579-9DD8-35E5-8E1C-91A6262DB38A}"/>
              </a:ext>
            </a:extLst>
          </p:cNvPr>
          <p:cNvPicPr>
            <a:picLocks noChangeAspect="1"/>
          </p:cNvPicPr>
          <p:nvPr/>
        </p:nvPicPr>
        <p:blipFill>
          <a:blip r:embed="rId2"/>
          <a:stretch>
            <a:fillRect/>
          </a:stretch>
        </p:blipFill>
        <p:spPr>
          <a:xfrm>
            <a:off x="1595543" y="276225"/>
            <a:ext cx="7502313" cy="3962401"/>
          </a:xfrm>
          <a:prstGeom prst="rect">
            <a:avLst/>
          </a:prstGeom>
        </p:spPr>
      </p:pic>
      <p:pic>
        <p:nvPicPr>
          <p:cNvPr id="8" name="Resim 7">
            <a:extLst>
              <a:ext uri="{FF2B5EF4-FFF2-40B4-BE49-F238E27FC236}">
                <a16:creationId xmlns:a16="http://schemas.microsoft.com/office/drawing/2014/main" id="{20E01C0C-A749-3E4E-8CAF-D5220250B4B5}"/>
              </a:ext>
            </a:extLst>
          </p:cNvPr>
          <p:cNvPicPr>
            <a:picLocks noChangeAspect="1"/>
          </p:cNvPicPr>
          <p:nvPr/>
        </p:nvPicPr>
        <p:blipFill>
          <a:blip r:embed="rId3"/>
          <a:stretch>
            <a:fillRect/>
          </a:stretch>
        </p:blipFill>
        <p:spPr>
          <a:xfrm>
            <a:off x="1231900" y="4391025"/>
            <a:ext cx="990600" cy="990600"/>
          </a:xfrm>
          <a:prstGeom prst="rect">
            <a:avLst/>
          </a:prstGeom>
        </p:spPr>
      </p:pic>
      <p:pic>
        <p:nvPicPr>
          <p:cNvPr id="12" name="Resim 11">
            <a:extLst>
              <a:ext uri="{FF2B5EF4-FFF2-40B4-BE49-F238E27FC236}">
                <a16:creationId xmlns:a16="http://schemas.microsoft.com/office/drawing/2014/main" id="{F842E0DB-E3B7-D3DF-0085-7FF52822BABE}"/>
              </a:ext>
            </a:extLst>
          </p:cNvPr>
          <p:cNvPicPr>
            <a:picLocks noChangeAspect="1"/>
          </p:cNvPicPr>
          <p:nvPr/>
        </p:nvPicPr>
        <p:blipFill>
          <a:blip r:embed="rId4"/>
          <a:stretch>
            <a:fillRect/>
          </a:stretch>
        </p:blipFill>
        <p:spPr>
          <a:xfrm>
            <a:off x="4996053" y="4479161"/>
            <a:ext cx="701294" cy="838200"/>
          </a:xfrm>
          <a:prstGeom prst="rect">
            <a:avLst/>
          </a:prstGeom>
        </p:spPr>
      </p:pic>
      <p:pic>
        <p:nvPicPr>
          <p:cNvPr id="14" name="Resim 13">
            <a:extLst>
              <a:ext uri="{FF2B5EF4-FFF2-40B4-BE49-F238E27FC236}">
                <a16:creationId xmlns:a16="http://schemas.microsoft.com/office/drawing/2014/main" id="{6236307E-2B62-F582-E253-6AB06339EA2C}"/>
              </a:ext>
            </a:extLst>
          </p:cNvPr>
          <p:cNvPicPr>
            <a:picLocks noChangeAspect="1"/>
          </p:cNvPicPr>
          <p:nvPr/>
        </p:nvPicPr>
        <p:blipFill>
          <a:blip r:embed="rId5"/>
          <a:stretch>
            <a:fillRect/>
          </a:stretch>
        </p:blipFill>
        <p:spPr>
          <a:xfrm>
            <a:off x="8402532" y="4550599"/>
            <a:ext cx="695324" cy="695324"/>
          </a:xfrm>
          <a:prstGeom prst="rect">
            <a:avLst/>
          </a:prstGeom>
        </p:spPr>
      </p:pic>
      <p:sp>
        <p:nvSpPr>
          <p:cNvPr id="17" name="Başlık 16">
            <a:extLst>
              <a:ext uri="{FF2B5EF4-FFF2-40B4-BE49-F238E27FC236}">
                <a16:creationId xmlns:a16="http://schemas.microsoft.com/office/drawing/2014/main" id="{6928A088-2E57-D28A-1816-5FA00F359413}"/>
              </a:ext>
            </a:extLst>
          </p:cNvPr>
          <p:cNvSpPr>
            <a:spLocks noGrp="1"/>
          </p:cNvSpPr>
          <p:nvPr>
            <p:ph type="title"/>
          </p:nvPr>
        </p:nvSpPr>
        <p:spPr>
          <a:xfrm>
            <a:off x="4159884" y="5579478"/>
            <a:ext cx="2373630" cy="430911"/>
          </a:xfrm>
        </p:spPr>
        <p:txBody>
          <a:bodyPr/>
          <a:lstStyle/>
          <a:p>
            <a:r>
              <a:rPr lang="tr-TR" dirty="0">
                <a:latin typeface="+mn-lt"/>
              </a:rPr>
              <a:t>redinfo@granada.com.tr</a:t>
            </a:r>
          </a:p>
        </p:txBody>
      </p:sp>
      <p:sp>
        <p:nvSpPr>
          <p:cNvPr id="16" name="Alt Başlık 15">
            <a:extLst>
              <a:ext uri="{FF2B5EF4-FFF2-40B4-BE49-F238E27FC236}">
                <a16:creationId xmlns:a16="http://schemas.microsoft.com/office/drawing/2014/main" id="{1381D6E5-8598-6A09-B899-ABB48087AB18}"/>
              </a:ext>
            </a:extLst>
          </p:cNvPr>
          <p:cNvSpPr>
            <a:spLocks noGrp="1"/>
          </p:cNvSpPr>
          <p:nvPr>
            <p:ph sz="half" idx="2"/>
          </p:nvPr>
        </p:nvSpPr>
        <p:spPr>
          <a:xfrm>
            <a:off x="865928" y="5456366"/>
            <a:ext cx="1459230" cy="289370"/>
          </a:xfrm>
        </p:spPr>
        <p:txBody>
          <a:bodyPr/>
          <a:lstStyle/>
          <a:p>
            <a:r>
              <a:rPr lang="tr-TR" dirty="0"/>
              <a:t>/</a:t>
            </a:r>
            <a:r>
              <a:rPr lang="tr-TR" dirty="0" err="1"/>
              <a:t>granadaluxury</a:t>
            </a:r>
            <a:endParaRPr lang="tr-TR" dirty="0"/>
          </a:p>
        </p:txBody>
      </p:sp>
      <p:sp>
        <p:nvSpPr>
          <p:cNvPr id="18" name="İçerik Yer Tutucusu 17">
            <a:extLst>
              <a:ext uri="{FF2B5EF4-FFF2-40B4-BE49-F238E27FC236}">
                <a16:creationId xmlns:a16="http://schemas.microsoft.com/office/drawing/2014/main" id="{6AF0B19F-4C0A-A185-7CBE-B14C67E5666A}"/>
              </a:ext>
            </a:extLst>
          </p:cNvPr>
          <p:cNvSpPr>
            <a:spLocks noGrp="1"/>
          </p:cNvSpPr>
          <p:nvPr>
            <p:ph sz="half" idx="3"/>
          </p:nvPr>
        </p:nvSpPr>
        <p:spPr>
          <a:xfrm>
            <a:off x="8026294" y="5605603"/>
            <a:ext cx="1447799" cy="304799"/>
          </a:xfrm>
        </p:spPr>
        <p:txBody>
          <a:bodyPr/>
          <a:lstStyle/>
          <a:p>
            <a:r>
              <a:rPr lang="tr-TR" dirty="0"/>
              <a:t>/</a:t>
            </a:r>
            <a:r>
              <a:rPr lang="tr-TR" dirty="0" err="1"/>
              <a:t>granadaluxury</a:t>
            </a:r>
            <a:endParaRPr lang="tr-TR" dirty="0"/>
          </a:p>
        </p:txBody>
      </p:sp>
    </p:spTree>
    <p:extLst>
      <p:ext uri="{BB962C8B-B14F-4D97-AF65-F5344CB8AC3E}">
        <p14:creationId xmlns:p14="http://schemas.microsoft.com/office/powerpoint/2010/main" val="1001919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99D8AAF-F30A-CC13-8188-94618DEEAB40}"/>
              </a:ext>
            </a:extLst>
          </p:cNvPr>
          <p:cNvSpPr txBox="1"/>
          <p:nvPr/>
        </p:nvSpPr>
        <p:spPr>
          <a:xfrm>
            <a:off x="2298700" y="1190625"/>
            <a:ext cx="8001000" cy="4272901"/>
          </a:xfrm>
          <a:prstGeom prst="rect">
            <a:avLst/>
          </a:prstGeom>
          <a:noFill/>
        </p:spPr>
        <p:txBody>
          <a:bodyPr wrap="square">
            <a:spAutoFit/>
          </a:bodyPr>
          <a:lstStyle/>
          <a:p>
            <a:pPr algn="ctr"/>
            <a:r>
              <a:rPr lang="tr-TR" kern="1200" dirty="0">
                <a:solidFill>
                  <a:srgbClr val="ED7D31"/>
                </a:solidFill>
                <a:effectLst/>
                <a:latin typeface="Arial" panose="020B0604020202020204" pitchFamily="34" charset="0"/>
                <a:cs typeface="Arial" panose="020B0604020202020204" pitchFamily="34" charset="0"/>
              </a:rPr>
              <a:t>MİSYON</a:t>
            </a:r>
            <a:endParaRPr lang="tr-TR" dirty="0">
              <a:effectLst/>
              <a:latin typeface="Arial" panose="020B0604020202020204" pitchFamily="34" charset="0"/>
              <a:ea typeface="Times New Roman" panose="02020603050405020304" pitchFamily="18" charset="0"/>
              <a:cs typeface="Arial" panose="020B0604020202020204" pitchFamily="34" charset="0"/>
            </a:endParaRPr>
          </a:p>
          <a:p>
            <a:pPr algn="ctr"/>
            <a:r>
              <a:rPr lang="tr-TR" kern="1200" dirty="0">
                <a:effectLst/>
                <a:latin typeface="Arial" panose="020B0604020202020204" pitchFamily="34" charset="0"/>
                <a:cs typeface="Arial" panose="020B0604020202020204" pitchFamily="34" charset="0"/>
              </a:rPr>
              <a:t> </a:t>
            </a:r>
            <a:endParaRPr lang="tr-TR" dirty="0">
              <a:effectLst/>
              <a:latin typeface="Arial" panose="020B0604020202020204" pitchFamily="34" charset="0"/>
              <a:ea typeface="Times New Roman" panose="02020603050405020304" pitchFamily="18" charset="0"/>
              <a:cs typeface="Arial" panose="020B0604020202020204" pitchFamily="34" charset="0"/>
            </a:endParaRPr>
          </a:p>
          <a:p>
            <a:pPr algn="ctr"/>
            <a:r>
              <a:rPr lang="tr-TR" kern="1200" dirty="0">
                <a:effectLst/>
                <a:latin typeface="Arial" panose="020B0604020202020204" pitchFamily="34" charset="0"/>
                <a:cs typeface="Arial" panose="020B0604020202020204" pitchFamily="34" charset="0"/>
              </a:rPr>
              <a:t>Misafirlerimiz için ayrıcalıklı konukseverlik eşliğinde unutamayacakları deneyimler, takım arkadaşlarımız için anlamlı ve önemli fırsatlar, Granada markası için her yıl bir önceki yıldan daha yüksek bir değer ve toplum için olumlu etkiler yaratarak Prestijimizi yurt dışında ve yurt içinde en üst seviyeye çıkartmak için çok çalışmak hedefimizdir.</a:t>
            </a:r>
            <a:endParaRPr lang="tr-TR" dirty="0">
              <a:effectLst/>
              <a:latin typeface="Arial" panose="020B0604020202020204" pitchFamily="34" charset="0"/>
              <a:ea typeface="Times New Roman" panose="02020603050405020304" pitchFamily="18" charset="0"/>
              <a:cs typeface="Arial" panose="020B0604020202020204" pitchFamily="34" charset="0"/>
            </a:endParaRPr>
          </a:p>
          <a:p>
            <a:pPr algn="ctr"/>
            <a:r>
              <a:rPr lang="tr-TR" kern="1200" dirty="0">
                <a:effectLst/>
                <a:latin typeface="Arial" panose="020B0604020202020204" pitchFamily="34" charset="0"/>
                <a:cs typeface="Arial" panose="020B0604020202020204" pitchFamily="34" charset="0"/>
              </a:rPr>
              <a:t> </a:t>
            </a:r>
            <a:endParaRPr lang="tr-TR" dirty="0">
              <a:effectLst/>
              <a:latin typeface="Arial" panose="020B0604020202020204" pitchFamily="34" charset="0"/>
              <a:ea typeface="Times New Roman" panose="02020603050405020304" pitchFamily="18" charset="0"/>
              <a:cs typeface="Arial" panose="020B0604020202020204" pitchFamily="34" charset="0"/>
            </a:endParaRPr>
          </a:p>
          <a:p>
            <a:pPr algn="ctr"/>
            <a:r>
              <a:rPr lang="tr-TR" kern="1200" dirty="0">
                <a:effectLst/>
                <a:latin typeface="Arial" panose="020B0604020202020204" pitchFamily="34" charset="0"/>
                <a:cs typeface="Arial" panose="020B0604020202020204" pitchFamily="34" charset="0"/>
              </a:rPr>
              <a:t> </a:t>
            </a:r>
            <a:endParaRPr lang="tr-TR" dirty="0">
              <a:effectLst/>
              <a:latin typeface="Arial" panose="020B0604020202020204" pitchFamily="34" charset="0"/>
              <a:ea typeface="Times New Roman" panose="02020603050405020304" pitchFamily="18" charset="0"/>
              <a:cs typeface="Arial" panose="020B0604020202020204" pitchFamily="34" charset="0"/>
            </a:endParaRPr>
          </a:p>
          <a:p>
            <a:r>
              <a:rPr lang="tr-TR" kern="1200" dirty="0">
                <a:effectLst/>
                <a:latin typeface="Arial" panose="020B0604020202020204" pitchFamily="34" charset="0"/>
                <a:cs typeface="Arial" panose="020B0604020202020204" pitchFamily="34" charset="0"/>
              </a:rPr>
              <a:t> </a:t>
            </a:r>
            <a:endParaRPr lang="tr-TR" dirty="0">
              <a:effectLst/>
              <a:latin typeface="Arial" panose="020B0604020202020204" pitchFamily="34" charset="0"/>
              <a:ea typeface="Times New Roman" panose="02020603050405020304" pitchFamily="18" charset="0"/>
              <a:cs typeface="Arial" panose="020B0604020202020204" pitchFamily="34" charset="0"/>
            </a:endParaRPr>
          </a:p>
          <a:p>
            <a:pPr algn="ctr"/>
            <a:r>
              <a:rPr lang="tr-TR" kern="1200" dirty="0">
                <a:solidFill>
                  <a:srgbClr val="ED7D31"/>
                </a:solidFill>
                <a:effectLst/>
                <a:latin typeface="Arial" panose="020B0604020202020204" pitchFamily="34" charset="0"/>
                <a:cs typeface="Arial" panose="020B0604020202020204" pitchFamily="34" charset="0"/>
              </a:rPr>
              <a:t>VİZYON</a:t>
            </a:r>
            <a:endParaRPr lang="tr-TR" dirty="0">
              <a:effectLst/>
              <a:latin typeface="Arial" panose="020B0604020202020204" pitchFamily="34" charset="0"/>
              <a:ea typeface="Times New Roman" panose="02020603050405020304" pitchFamily="18" charset="0"/>
              <a:cs typeface="Arial" panose="020B0604020202020204" pitchFamily="34" charset="0"/>
            </a:endParaRPr>
          </a:p>
          <a:p>
            <a:r>
              <a:rPr lang="tr-TR" dirty="0">
                <a:effectLst/>
                <a:latin typeface="Arial" panose="020B0604020202020204" pitchFamily="34" charset="0"/>
                <a:ea typeface="Times New Roman" panose="02020603050405020304" pitchFamily="18" charset="0"/>
                <a:cs typeface="Arial" panose="020B0604020202020204" pitchFamily="34" charset="0"/>
              </a:rPr>
              <a:t>     </a:t>
            </a:r>
          </a:p>
          <a:p>
            <a:r>
              <a:rPr lang="tr-TR" dirty="0">
                <a:effectLst/>
                <a:latin typeface="Arial" panose="020B0604020202020204" pitchFamily="34" charset="0"/>
                <a:ea typeface="Times New Roman" panose="02020603050405020304" pitchFamily="18" charset="0"/>
                <a:cs typeface="Arial" panose="020B0604020202020204" pitchFamily="34" charset="0"/>
              </a:rPr>
              <a:t> </a:t>
            </a:r>
          </a:p>
          <a:p>
            <a:pPr marR="323850" algn="ctr">
              <a:lnSpc>
                <a:spcPct val="107000"/>
              </a:lnSpc>
              <a:spcAft>
                <a:spcPts val="800"/>
              </a:spcAft>
            </a:pPr>
            <a:r>
              <a:rPr lang="tr-TR" kern="100" dirty="0">
                <a:effectLst/>
                <a:latin typeface="Arial" panose="020B0604020202020204" pitchFamily="34" charset="0"/>
                <a:ea typeface="Calibri" panose="020F0502020204030204" pitchFamily="34" charset="0"/>
                <a:cs typeface="Arial" panose="020B0604020202020204" pitchFamily="34" charset="0"/>
              </a:rPr>
              <a:t>Her misafirimize her seferinde muhteşem deneyimler sunarak ayrıcalıklı konukseverliğin farkını yaşatmak.</a:t>
            </a:r>
          </a:p>
        </p:txBody>
      </p:sp>
      <p:sp>
        <p:nvSpPr>
          <p:cNvPr id="6" name="object 7">
            <a:extLst>
              <a:ext uri="{FF2B5EF4-FFF2-40B4-BE49-F238E27FC236}">
                <a16:creationId xmlns:a16="http://schemas.microsoft.com/office/drawing/2014/main" id="{4517551D-473B-64EF-504D-2A60C978F551}"/>
              </a:ext>
            </a:extLst>
          </p:cNvPr>
          <p:cNvSpPr/>
          <p:nvPr/>
        </p:nvSpPr>
        <p:spPr>
          <a:xfrm>
            <a:off x="0" y="2669286"/>
            <a:ext cx="1911985" cy="4893564"/>
          </a:xfrm>
          <a:custGeom>
            <a:avLst/>
            <a:gdLst/>
            <a:ahLst/>
            <a:cxnLst/>
            <a:rect l="l" t="t" r="r" b="b"/>
            <a:pathLst>
              <a:path w="1911985" h="4827270">
                <a:moveTo>
                  <a:pt x="0" y="4826762"/>
                </a:moveTo>
                <a:lnTo>
                  <a:pt x="1911832" y="4826762"/>
                </a:lnTo>
                <a:lnTo>
                  <a:pt x="1911832" y="0"/>
                </a:lnTo>
                <a:lnTo>
                  <a:pt x="0" y="0"/>
                </a:lnTo>
                <a:lnTo>
                  <a:pt x="0" y="4826762"/>
                </a:lnTo>
                <a:close/>
              </a:path>
            </a:pathLst>
          </a:custGeom>
          <a:solidFill>
            <a:srgbClr val="236555"/>
          </a:solidFill>
        </p:spPr>
        <p:txBody>
          <a:bodyPr wrap="square" lIns="0" tIns="0" rIns="0" bIns="0" rtlCol="0"/>
          <a:lstStyle/>
          <a:p>
            <a:endParaRPr/>
          </a:p>
        </p:txBody>
      </p:sp>
      <p:sp>
        <p:nvSpPr>
          <p:cNvPr id="8" name="object 14">
            <a:extLst>
              <a:ext uri="{FF2B5EF4-FFF2-40B4-BE49-F238E27FC236}">
                <a16:creationId xmlns:a16="http://schemas.microsoft.com/office/drawing/2014/main" id="{03EC0BF4-84DF-82A8-C247-E85432C98AD8}"/>
              </a:ext>
            </a:extLst>
          </p:cNvPr>
          <p:cNvSpPr/>
          <p:nvPr/>
        </p:nvSpPr>
        <p:spPr>
          <a:xfrm>
            <a:off x="3594" y="0"/>
            <a:ext cx="1911985" cy="2426335"/>
          </a:xfrm>
          <a:custGeom>
            <a:avLst/>
            <a:gdLst/>
            <a:ahLst/>
            <a:cxnLst/>
            <a:rect l="l" t="t" r="r" b="b"/>
            <a:pathLst>
              <a:path w="1911985" h="2426335">
                <a:moveTo>
                  <a:pt x="0" y="2425928"/>
                </a:moveTo>
                <a:lnTo>
                  <a:pt x="1911845" y="2425928"/>
                </a:lnTo>
                <a:lnTo>
                  <a:pt x="1911845" y="0"/>
                </a:lnTo>
                <a:lnTo>
                  <a:pt x="0" y="0"/>
                </a:lnTo>
                <a:lnTo>
                  <a:pt x="0" y="2425928"/>
                </a:lnTo>
                <a:close/>
              </a:path>
            </a:pathLst>
          </a:custGeom>
          <a:solidFill>
            <a:srgbClr val="236555"/>
          </a:solidFill>
        </p:spPr>
        <p:txBody>
          <a:bodyPr wrap="square" lIns="0" tIns="0" rIns="0" bIns="0" rtlCol="0"/>
          <a:lstStyle/>
          <a:p>
            <a:endParaRPr/>
          </a:p>
        </p:txBody>
      </p:sp>
      <p:grpSp>
        <p:nvGrpSpPr>
          <p:cNvPr id="9" name="object 13">
            <a:extLst>
              <a:ext uri="{FF2B5EF4-FFF2-40B4-BE49-F238E27FC236}">
                <a16:creationId xmlns:a16="http://schemas.microsoft.com/office/drawing/2014/main" id="{F099192A-1CED-D242-530E-943C4A76D75E}"/>
              </a:ext>
            </a:extLst>
          </p:cNvPr>
          <p:cNvGrpSpPr/>
          <p:nvPr/>
        </p:nvGrpSpPr>
        <p:grpSpPr>
          <a:xfrm>
            <a:off x="-5022" y="-66172"/>
            <a:ext cx="2075122" cy="3170321"/>
            <a:chOff x="-5022" y="0"/>
            <a:chExt cx="2075122" cy="3170321"/>
          </a:xfrm>
        </p:grpSpPr>
        <p:sp>
          <p:nvSpPr>
            <p:cNvPr id="10" name="object 14">
              <a:extLst>
                <a:ext uri="{FF2B5EF4-FFF2-40B4-BE49-F238E27FC236}">
                  <a16:creationId xmlns:a16="http://schemas.microsoft.com/office/drawing/2014/main" id="{4765A6AA-FD3D-8376-6490-35A34D766F1C}"/>
                </a:ext>
              </a:extLst>
            </p:cNvPr>
            <p:cNvSpPr/>
            <p:nvPr/>
          </p:nvSpPr>
          <p:spPr>
            <a:xfrm>
              <a:off x="3594" y="0"/>
              <a:ext cx="1906105" cy="2551261"/>
            </a:xfrm>
            <a:custGeom>
              <a:avLst/>
              <a:gdLst/>
              <a:ahLst/>
              <a:cxnLst/>
              <a:rect l="l" t="t" r="r" b="b"/>
              <a:pathLst>
                <a:path w="1911985" h="2426335">
                  <a:moveTo>
                    <a:pt x="0" y="2425928"/>
                  </a:moveTo>
                  <a:lnTo>
                    <a:pt x="1911845" y="2425928"/>
                  </a:lnTo>
                  <a:lnTo>
                    <a:pt x="1911845" y="0"/>
                  </a:lnTo>
                  <a:lnTo>
                    <a:pt x="0" y="0"/>
                  </a:lnTo>
                  <a:lnTo>
                    <a:pt x="0" y="2425928"/>
                  </a:lnTo>
                  <a:close/>
                </a:path>
              </a:pathLst>
            </a:custGeom>
            <a:solidFill>
              <a:srgbClr val="236555"/>
            </a:solidFill>
          </p:spPr>
          <p:txBody>
            <a:bodyPr wrap="square" lIns="0" tIns="0" rIns="0" bIns="0" rtlCol="0"/>
            <a:lstStyle/>
            <a:p>
              <a:endParaRPr/>
            </a:p>
          </p:txBody>
        </p:sp>
        <p:sp>
          <p:nvSpPr>
            <p:cNvPr id="11" name="object 15">
              <a:extLst>
                <a:ext uri="{FF2B5EF4-FFF2-40B4-BE49-F238E27FC236}">
                  <a16:creationId xmlns:a16="http://schemas.microsoft.com/office/drawing/2014/main" id="{C6D15702-33F4-D096-EFF8-55616ACF9021}"/>
                </a:ext>
              </a:extLst>
            </p:cNvPr>
            <p:cNvSpPr/>
            <p:nvPr/>
          </p:nvSpPr>
          <p:spPr>
            <a:xfrm>
              <a:off x="-5022" y="2492507"/>
              <a:ext cx="2075121" cy="368284"/>
            </a:xfrm>
            <a:custGeom>
              <a:avLst/>
              <a:gdLst/>
              <a:ahLst/>
              <a:cxnLst/>
              <a:rect l="l" t="t" r="r" b="b"/>
              <a:pathLst>
                <a:path w="2301875" h="495935">
                  <a:moveTo>
                    <a:pt x="2301595" y="0"/>
                  </a:moveTo>
                  <a:lnTo>
                    <a:pt x="0" y="0"/>
                  </a:lnTo>
                  <a:lnTo>
                    <a:pt x="0" y="495655"/>
                  </a:lnTo>
                  <a:lnTo>
                    <a:pt x="2301595" y="495655"/>
                  </a:lnTo>
                  <a:lnTo>
                    <a:pt x="2301595" y="0"/>
                  </a:lnTo>
                  <a:close/>
                </a:path>
              </a:pathLst>
            </a:custGeom>
            <a:solidFill>
              <a:srgbClr val="96CD84"/>
            </a:solidFill>
          </p:spPr>
          <p:txBody>
            <a:bodyPr wrap="square" lIns="0" tIns="0" rIns="0" bIns="0" rtlCol="0"/>
            <a:lstStyle/>
            <a:p>
              <a:pPr algn="ctr"/>
              <a:r>
                <a:rPr lang="tr-TR" dirty="0"/>
                <a:t>MİSYON-VİZYON</a:t>
              </a:r>
              <a:endParaRPr dirty="0"/>
            </a:p>
          </p:txBody>
        </p:sp>
        <p:sp>
          <p:nvSpPr>
            <p:cNvPr id="12" name="object 30">
              <a:extLst>
                <a:ext uri="{FF2B5EF4-FFF2-40B4-BE49-F238E27FC236}">
                  <a16:creationId xmlns:a16="http://schemas.microsoft.com/office/drawing/2014/main" id="{5D6FAF56-9FCE-3DF6-4938-7BE614D80EA2}"/>
                </a:ext>
              </a:extLst>
            </p:cNvPr>
            <p:cNvSpPr/>
            <p:nvPr/>
          </p:nvSpPr>
          <p:spPr>
            <a:xfrm>
              <a:off x="1909699" y="2860791"/>
              <a:ext cx="160401" cy="309530"/>
            </a:xfrm>
            <a:custGeom>
              <a:avLst/>
              <a:gdLst/>
              <a:ahLst/>
              <a:cxnLst/>
              <a:rect l="l" t="t" r="r" b="b"/>
              <a:pathLst>
                <a:path w="389889" h="300989">
                  <a:moveTo>
                    <a:pt x="389763" y="0"/>
                  </a:moveTo>
                  <a:lnTo>
                    <a:pt x="0" y="0"/>
                  </a:lnTo>
                  <a:lnTo>
                    <a:pt x="0" y="300393"/>
                  </a:lnTo>
                  <a:lnTo>
                    <a:pt x="389763" y="0"/>
                  </a:lnTo>
                  <a:close/>
                </a:path>
              </a:pathLst>
            </a:custGeom>
            <a:solidFill>
              <a:srgbClr val="86AC72"/>
            </a:solidFill>
          </p:spPr>
          <p:txBody>
            <a:bodyPr wrap="square" lIns="0" tIns="0" rIns="0" bIns="0" rtlCol="0"/>
            <a:lstStyle/>
            <a:p>
              <a:endParaRPr/>
            </a:p>
          </p:txBody>
        </p:sp>
      </p:grpSp>
      <p:pic>
        <p:nvPicPr>
          <p:cNvPr id="14" name="object 32">
            <a:extLst>
              <a:ext uri="{FF2B5EF4-FFF2-40B4-BE49-F238E27FC236}">
                <a16:creationId xmlns:a16="http://schemas.microsoft.com/office/drawing/2014/main" id="{7E549BD0-84F1-E430-4B33-99949C9C3E56}"/>
              </a:ext>
            </a:extLst>
          </p:cNvPr>
          <p:cNvPicPr/>
          <p:nvPr/>
        </p:nvPicPr>
        <p:blipFill>
          <a:blip r:embed="rId2" cstate="print"/>
          <a:stretch>
            <a:fillRect/>
          </a:stretch>
        </p:blipFill>
        <p:spPr>
          <a:xfrm>
            <a:off x="55980" y="6018766"/>
            <a:ext cx="1793172" cy="1515059"/>
          </a:xfrm>
          <a:prstGeom prst="rect">
            <a:avLst/>
          </a:prstGeom>
        </p:spPr>
      </p:pic>
      <p:pic>
        <p:nvPicPr>
          <p:cNvPr id="4" name="Resim 3">
            <a:extLst>
              <a:ext uri="{FF2B5EF4-FFF2-40B4-BE49-F238E27FC236}">
                <a16:creationId xmlns:a16="http://schemas.microsoft.com/office/drawing/2014/main" id="{4104AAB1-EDAE-AFE4-C56F-1D613C2586A0}"/>
              </a:ext>
            </a:extLst>
          </p:cNvPr>
          <p:cNvPicPr>
            <a:picLocks noChangeAspect="1"/>
          </p:cNvPicPr>
          <p:nvPr/>
        </p:nvPicPr>
        <p:blipFill>
          <a:blip r:embed="rId3"/>
          <a:stretch>
            <a:fillRect/>
          </a:stretch>
        </p:blipFill>
        <p:spPr>
          <a:xfrm>
            <a:off x="122699" y="-34159"/>
            <a:ext cx="1716741" cy="549552"/>
          </a:xfrm>
          <a:prstGeom prst="rect">
            <a:avLst/>
          </a:prstGeom>
        </p:spPr>
      </p:pic>
    </p:spTree>
    <p:extLst>
      <p:ext uri="{BB962C8B-B14F-4D97-AF65-F5344CB8AC3E}">
        <p14:creationId xmlns:p14="http://schemas.microsoft.com/office/powerpoint/2010/main" val="226903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61EC09-83F0-2D32-0336-409D0A850F7A}"/>
              </a:ext>
            </a:extLst>
          </p:cNvPr>
          <p:cNvSpPr>
            <a:spLocks noGrp="1"/>
          </p:cNvSpPr>
          <p:nvPr>
            <p:ph type="ctrTitle"/>
          </p:nvPr>
        </p:nvSpPr>
        <p:spPr>
          <a:xfrm>
            <a:off x="2222501" y="428625"/>
            <a:ext cx="7668894" cy="276999"/>
          </a:xfrm>
        </p:spPr>
        <p:txBody>
          <a:bodyPr/>
          <a:lstStyle/>
          <a:p>
            <a:r>
              <a:rPr lang="tr-TR" dirty="0">
                <a:solidFill>
                  <a:schemeClr val="tx1"/>
                </a:solidFill>
              </a:rPr>
              <a:t>SÜRDÜRÜLEBİLİRLİK SİSTEMLERİ POLİTİKASI</a:t>
            </a:r>
          </a:p>
        </p:txBody>
      </p:sp>
      <p:sp>
        <p:nvSpPr>
          <p:cNvPr id="3" name="Alt Başlık 2">
            <a:extLst>
              <a:ext uri="{FF2B5EF4-FFF2-40B4-BE49-F238E27FC236}">
                <a16:creationId xmlns:a16="http://schemas.microsoft.com/office/drawing/2014/main" id="{CFB13CAB-1769-8A87-07DB-8B653E8CC46D}"/>
              </a:ext>
            </a:extLst>
          </p:cNvPr>
          <p:cNvSpPr>
            <a:spLocks noGrp="1"/>
          </p:cNvSpPr>
          <p:nvPr>
            <p:ph type="subTitle" idx="4"/>
          </p:nvPr>
        </p:nvSpPr>
        <p:spPr>
          <a:xfrm>
            <a:off x="2314625" y="898019"/>
            <a:ext cx="8137475" cy="6442789"/>
          </a:xfrm>
        </p:spPr>
        <p:txBody>
          <a:bodyPr/>
          <a:lstStyle/>
          <a:p>
            <a:pPr marL="180340" algn="just">
              <a:lnSpc>
                <a:spcPct val="150000"/>
              </a:lnSpc>
              <a:spcAft>
                <a:spcPts val="1000"/>
              </a:spcAft>
            </a:pPr>
            <a:r>
              <a:rPr lang="tr-TR" sz="1200" dirty="0">
                <a:effectLst/>
                <a:latin typeface="Arial" panose="020B0604020202020204" pitchFamily="34" charset="0"/>
                <a:ea typeface="Calibri" panose="020F0502020204030204" pitchFamily="34" charset="0"/>
                <a:cs typeface="Arial" panose="020B0604020202020204" pitchFamily="34" charset="0"/>
              </a:rPr>
              <a:t>Granada </a:t>
            </a:r>
            <a:r>
              <a:rPr lang="tr-TR" sz="1200" err="1">
                <a:effectLst/>
                <a:latin typeface="Arial" panose="020B0604020202020204" pitchFamily="34" charset="0"/>
                <a:ea typeface="Calibri" panose="020F0502020204030204" pitchFamily="34" charset="0"/>
                <a:cs typeface="Arial" panose="020B0604020202020204" pitchFamily="34" charset="0"/>
              </a:rPr>
              <a:t>Luxury</a:t>
            </a:r>
            <a:r>
              <a:rPr lang="tr-TR" sz="1200">
                <a:effectLst/>
                <a:latin typeface="Arial" panose="020B0604020202020204" pitchFamily="34" charset="0"/>
                <a:ea typeface="Calibri" panose="020F0502020204030204" pitchFamily="34" charset="0"/>
                <a:cs typeface="Arial" panose="020B0604020202020204" pitchFamily="34" charset="0"/>
              </a:rPr>
              <a:t> </a:t>
            </a:r>
            <a:r>
              <a:rPr lang="tr-TR" sz="1200">
                <a:latin typeface="Arial" panose="020B0604020202020204" pitchFamily="34" charset="0"/>
                <a:ea typeface="Calibri" panose="020F0502020204030204" pitchFamily="34" charset="0"/>
                <a:cs typeface="Arial" panose="020B0604020202020204" pitchFamily="34" charset="0"/>
              </a:rPr>
              <a:t>Red</a:t>
            </a:r>
            <a:r>
              <a:rPr lang="tr-TR" sz="1200">
                <a:effectLst/>
                <a:latin typeface="Arial" panose="020B0604020202020204" pitchFamily="34" charset="0"/>
                <a:ea typeface="Calibri" panose="020F0502020204030204" pitchFamily="34" charset="0"/>
                <a:cs typeface="Arial" panose="020B0604020202020204" pitchFamily="34" charset="0"/>
              </a:rPr>
              <a:t> </a:t>
            </a:r>
            <a:r>
              <a:rPr lang="tr-TR" sz="1200" dirty="0">
                <a:effectLst/>
                <a:latin typeface="Arial" panose="020B0604020202020204" pitchFamily="34" charset="0"/>
                <a:ea typeface="Calibri" panose="020F0502020204030204" pitchFamily="34" charset="0"/>
                <a:cs typeface="Arial" panose="020B0604020202020204" pitchFamily="34" charset="0"/>
              </a:rPr>
              <a:t>Hotel olarak; </a:t>
            </a:r>
          </a:p>
          <a:p>
            <a:pPr marL="342900" marR="323850" lvl="0" indent="-342900" algn="just">
              <a:lnSpc>
                <a:spcPct val="150000"/>
              </a:lnSpc>
              <a:spcAft>
                <a:spcPts val="1000"/>
              </a:spcAft>
              <a:buFont typeface="Symbol" panose="05050102010706020507" pitchFamily="18" charset="2"/>
              <a:buChar char=""/>
            </a:pPr>
            <a:r>
              <a:rPr lang="tr-TR" sz="1200" dirty="0">
                <a:effectLst/>
                <a:latin typeface="Arial" panose="020B0604020202020204" pitchFamily="34" charset="0"/>
                <a:ea typeface="Calibri" panose="020F0502020204030204" pitchFamily="34" charset="0"/>
                <a:cs typeface="Arial" panose="020B0604020202020204" pitchFamily="34" charset="0"/>
              </a:rPr>
              <a:t>Misafirlerin çalışanların, iş ortaklarını, bölge halkının ihtiyaçlarına hitap ederken mevcut ve gelecekteki ekonomik, kültürel, sosyal, çevresel etkilerini izleyen, gerektiğinde uzun vadede öncü otel olmayı hedeflemeyi,</a:t>
            </a:r>
          </a:p>
          <a:p>
            <a:pPr marL="342900" marR="323850" lvl="0" indent="-342900" algn="just">
              <a:lnSpc>
                <a:spcPct val="150000"/>
              </a:lnSpc>
              <a:spcAft>
                <a:spcPts val="1000"/>
              </a:spcAft>
              <a:buFont typeface="Symbol" panose="05050102010706020507" pitchFamily="18" charset="2"/>
              <a:buChar char=""/>
            </a:pPr>
            <a:r>
              <a:rPr lang="tr-TR" sz="1200" dirty="0">
                <a:effectLst/>
                <a:latin typeface="Arial" panose="020B0604020202020204" pitchFamily="34" charset="0"/>
                <a:ea typeface="Calibri" panose="020F0502020204030204" pitchFamily="34" charset="0"/>
                <a:cs typeface="Arial" panose="020B0604020202020204" pitchFamily="34" charset="0"/>
              </a:rPr>
              <a:t>Faaliyetlerimizi uluslararası standartlara uygun, yasal şartları yerine getirerek gerçekleştirmeyi; ilgili tarafların ihtiyaç ve beklentilerini karşılayarak memnuniyeti sağlamayı,</a:t>
            </a:r>
          </a:p>
          <a:p>
            <a:pPr marL="342900" marR="323850" lvl="0" indent="-342900" algn="just">
              <a:lnSpc>
                <a:spcPct val="150000"/>
              </a:lnSpc>
              <a:spcAft>
                <a:spcPts val="1000"/>
              </a:spcAft>
              <a:buFont typeface="Symbol" panose="05050102010706020507" pitchFamily="18" charset="2"/>
              <a:buChar char=""/>
            </a:pPr>
            <a:r>
              <a:rPr lang="tr-TR" sz="1200" dirty="0">
                <a:effectLst/>
                <a:latin typeface="Arial" panose="020B0604020202020204" pitchFamily="34" charset="0"/>
                <a:ea typeface="Calibri" panose="020F0502020204030204" pitchFamily="34" charset="0"/>
                <a:cs typeface="Arial" panose="020B0604020202020204" pitchFamily="34" charset="0"/>
              </a:rPr>
              <a:t>Organizasyon süreçlerini ve yönetim sistemlerimizi periyodik olarak denetlemeyi, sürekli iyileştirme yaparak yapının dinamik kalmasını sağlamayı; tüm çalışanlarımızın sisteme dahil olmaları ve yeteneklerini en üst seviyede kullanabilmeleri amacıyla eğitimler düzenlemeyi,</a:t>
            </a:r>
          </a:p>
          <a:p>
            <a:pPr marL="342900" marR="323850" lvl="0" indent="-342900" algn="just">
              <a:lnSpc>
                <a:spcPct val="150000"/>
              </a:lnSpc>
              <a:spcAft>
                <a:spcPts val="1000"/>
              </a:spcAft>
              <a:buFont typeface="Symbol" panose="05050102010706020507" pitchFamily="18" charset="2"/>
              <a:buChar char=""/>
            </a:pPr>
            <a:r>
              <a:rPr lang="tr-TR" sz="1200" dirty="0">
                <a:effectLst/>
                <a:latin typeface="Arial" panose="020B0604020202020204" pitchFamily="34" charset="0"/>
                <a:ea typeface="Calibri" panose="020F0502020204030204" pitchFamily="34" charset="0"/>
                <a:cs typeface="Arial" panose="020B0604020202020204" pitchFamily="34" charset="0"/>
              </a:rPr>
              <a:t>Tedarikçi seçimlerinde çevresel açıdan sürdürülebilir tedarikçileri seçmeyi ve iş birliği içerisinde çalışarak ürün tedarik etmeyi,</a:t>
            </a:r>
          </a:p>
          <a:p>
            <a:pPr marL="342900" marR="323850" lvl="0" indent="-342900" algn="just">
              <a:lnSpc>
                <a:spcPct val="150000"/>
              </a:lnSpc>
              <a:spcAft>
                <a:spcPts val="1000"/>
              </a:spcAft>
              <a:buFont typeface="Symbol" panose="05050102010706020507" pitchFamily="18" charset="2"/>
              <a:buChar char=""/>
            </a:pPr>
            <a:r>
              <a:rPr lang="tr-TR" sz="1200" dirty="0">
                <a:effectLst/>
                <a:latin typeface="Arial" panose="020B0604020202020204" pitchFamily="34" charset="0"/>
                <a:ea typeface="Calibri" panose="020F0502020204030204" pitchFamily="34" charset="0"/>
                <a:cs typeface="Arial" panose="020B0604020202020204" pitchFamily="34" charset="0"/>
              </a:rPr>
              <a:t>Gelecek nesillere yaşanabilir bir çevre bırakmak amacı ile; çevrenin korunmasına katkı sağlamayı, çevre etkilerimizi değerlendirmeyi, enerji ve doğal kaynakları verimli kullanmayı, iş ortaklarımız ve misafirlerimiz ile çevre uygulamalarımızı paylaşarak çevre bilincinin benimsenmesini sağlamayı,</a:t>
            </a:r>
          </a:p>
          <a:p>
            <a:pPr marL="342900" marR="323850" lvl="0" indent="-342900" algn="just">
              <a:lnSpc>
                <a:spcPct val="150000"/>
              </a:lnSpc>
              <a:spcAft>
                <a:spcPts val="1000"/>
              </a:spcAft>
              <a:buFont typeface="Symbol" panose="05050102010706020507" pitchFamily="18" charset="2"/>
              <a:buChar char=""/>
            </a:pPr>
            <a:r>
              <a:rPr lang="tr-TR" sz="1200" dirty="0">
                <a:effectLst/>
                <a:latin typeface="Arial" panose="020B0604020202020204" pitchFamily="34" charset="0"/>
                <a:ea typeface="Calibri" panose="020F0502020204030204" pitchFamily="34" charset="0"/>
                <a:cs typeface="Arial" panose="020B0604020202020204" pitchFamily="34" charset="0"/>
              </a:rPr>
              <a:t>Misafirlerimize ve personellerimize yerel/ bölgenin kalkınması amacıyla desteklemeyi, çalışanların çalışma haklarını korumayı, taciz ve istismara karşı yerel/bölge halkı ile işbirliği yapmayı sağlamak,</a:t>
            </a:r>
          </a:p>
          <a:p>
            <a:pPr marL="342900" marR="323850" lvl="0" indent="-342900" algn="just">
              <a:lnSpc>
                <a:spcPct val="150000"/>
              </a:lnSpc>
              <a:spcAft>
                <a:spcPts val="1000"/>
              </a:spcAft>
              <a:buFont typeface="Symbol" panose="05050102010706020507" pitchFamily="18" charset="2"/>
              <a:buChar char=""/>
            </a:pPr>
            <a:r>
              <a:rPr lang="tr-TR" sz="1200" dirty="0">
                <a:effectLst/>
                <a:latin typeface="Arial" panose="020B0604020202020204" pitchFamily="34" charset="0"/>
                <a:ea typeface="Calibri" panose="020F0502020204030204" pitchFamily="34" charset="0"/>
                <a:cs typeface="Arial" panose="020B0604020202020204" pitchFamily="34" charset="0"/>
              </a:rPr>
              <a:t>Faaliyetlerimizi yönetirken Sürdürülebilir yönetim sistemi ile çevresel, sosyal, kültürel, ekonomik, kalite, insan hakları, sağlık, güvenlik, risk ve kriz yönetimi doğrultusunda gereklilikleri göz önüne almayı ve yapılacak çalışmalara gerekli kaynağı sağlamayı taahhüt ederiz.</a:t>
            </a:r>
            <a:endParaRPr lang="tr-TR" sz="1100" dirty="0">
              <a:effectLst/>
              <a:latin typeface="Arial" panose="020B0604020202020204" pitchFamily="34" charset="0"/>
              <a:ea typeface="Calibri" panose="020F0502020204030204" pitchFamily="34" charset="0"/>
              <a:cs typeface="Arial" panose="020B0604020202020204" pitchFamily="34" charset="0"/>
            </a:endParaRPr>
          </a:p>
          <a:p>
            <a:pPr algn="r"/>
            <a:r>
              <a:rPr lang="tr-TR" sz="1400" b="1" dirty="0">
                <a:effectLst/>
                <a:latin typeface="Arial" panose="020B0604020202020204" pitchFamily="34" charset="0"/>
                <a:ea typeface="Calibri" panose="020F0502020204030204" pitchFamily="34" charset="0"/>
                <a:cs typeface="Arial" panose="020B0604020202020204" pitchFamily="34" charset="0"/>
              </a:rPr>
              <a:t>                                                                                                                                                                         İŞLETME MÜDÜRÜ</a:t>
            </a:r>
            <a:endParaRPr lang="tr-TR" sz="1400" dirty="0">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id="{9ADA75A1-D595-95B1-BF26-4DD45E0BC408}"/>
              </a:ext>
            </a:extLst>
          </p:cNvPr>
          <p:cNvSpPr/>
          <p:nvPr/>
        </p:nvSpPr>
        <p:spPr>
          <a:xfrm>
            <a:off x="3594" y="2716606"/>
            <a:ext cx="1911985" cy="4827270"/>
          </a:xfrm>
          <a:custGeom>
            <a:avLst/>
            <a:gdLst/>
            <a:ahLst/>
            <a:cxnLst/>
            <a:rect l="l" t="t" r="r" b="b"/>
            <a:pathLst>
              <a:path w="1911985" h="4827270">
                <a:moveTo>
                  <a:pt x="0" y="4826762"/>
                </a:moveTo>
                <a:lnTo>
                  <a:pt x="1911832" y="4826762"/>
                </a:lnTo>
                <a:lnTo>
                  <a:pt x="1911832" y="0"/>
                </a:lnTo>
                <a:lnTo>
                  <a:pt x="0" y="0"/>
                </a:lnTo>
                <a:lnTo>
                  <a:pt x="0" y="4826762"/>
                </a:lnTo>
                <a:close/>
              </a:path>
            </a:pathLst>
          </a:custGeom>
          <a:solidFill>
            <a:srgbClr val="236555"/>
          </a:solidFill>
        </p:spPr>
        <p:txBody>
          <a:bodyPr wrap="square" lIns="0" tIns="0" rIns="0" bIns="0" rtlCol="0"/>
          <a:lstStyle/>
          <a:p>
            <a:endParaRPr/>
          </a:p>
        </p:txBody>
      </p:sp>
      <p:grpSp>
        <p:nvGrpSpPr>
          <p:cNvPr id="5" name="object 13">
            <a:extLst>
              <a:ext uri="{FF2B5EF4-FFF2-40B4-BE49-F238E27FC236}">
                <a16:creationId xmlns:a16="http://schemas.microsoft.com/office/drawing/2014/main" id="{B4E6FF52-CF05-FB28-4DFA-9D8EDF37EA91}"/>
              </a:ext>
            </a:extLst>
          </p:cNvPr>
          <p:cNvGrpSpPr/>
          <p:nvPr/>
        </p:nvGrpSpPr>
        <p:grpSpPr>
          <a:xfrm>
            <a:off x="0" y="0"/>
            <a:ext cx="2222501" cy="3457204"/>
            <a:chOff x="0" y="0"/>
            <a:chExt cx="2218175" cy="3411130"/>
          </a:xfrm>
        </p:grpSpPr>
        <p:sp>
          <p:nvSpPr>
            <p:cNvPr id="6" name="object 14">
              <a:extLst>
                <a:ext uri="{FF2B5EF4-FFF2-40B4-BE49-F238E27FC236}">
                  <a16:creationId xmlns:a16="http://schemas.microsoft.com/office/drawing/2014/main" id="{0DABE9FE-53B3-AB01-D938-DEDD2A09E77D}"/>
                </a:ext>
              </a:extLst>
            </p:cNvPr>
            <p:cNvSpPr/>
            <p:nvPr/>
          </p:nvSpPr>
          <p:spPr>
            <a:xfrm>
              <a:off x="3594" y="0"/>
              <a:ext cx="1911985" cy="2426335"/>
            </a:xfrm>
            <a:custGeom>
              <a:avLst/>
              <a:gdLst/>
              <a:ahLst/>
              <a:cxnLst/>
              <a:rect l="l" t="t" r="r" b="b"/>
              <a:pathLst>
                <a:path w="1911985" h="2426335">
                  <a:moveTo>
                    <a:pt x="0" y="2425928"/>
                  </a:moveTo>
                  <a:lnTo>
                    <a:pt x="1911845" y="2425928"/>
                  </a:lnTo>
                  <a:lnTo>
                    <a:pt x="1911845" y="0"/>
                  </a:lnTo>
                  <a:lnTo>
                    <a:pt x="0" y="0"/>
                  </a:lnTo>
                  <a:lnTo>
                    <a:pt x="0" y="2425928"/>
                  </a:lnTo>
                  <a:close/>
                </a:path>
              </a:pathLst>
            </a:custGeom>
            <a:solidFill>
              <a:srgbClr val="236555"/>
            </a:solidFill>
          </p:spPr>
          <p:txBody>
            <a:bodyPr wrap="square" lIns="0" tIns="0" rIns="0" bIns="0" rtlCol="0"/>
            <a:lstStyle/>
            <a:p>
              <a:endParaRPr/>
            </a:p>
          </p:txBody>
        </p:sp>
        <p:sp>
          <p:nvSpPr>
            <p:cNvPr id="7" name="object 15">
              <a:extLst>
                <a:ext uri="{FF2B5EF4-FFF2-40B4-BE49-F238E27FC236}">
                  <a16:creationId xmlns:a16="http://schemas.microsoft.com/office/drawing/2014/main" id="{D94790A4-DB34-91C4-2C5E-45F7206F6DD5}"/>
                </a:ext>
              </a:extLst>
            </p:cNvPr>
            <p:cNvSpPr/>
            <p:nvPr/>
          </p:nvSpPr>
          <p:spPr>
            <a:xfrm>
              <a:off x="0" y="2425927"/>
              <a:ext cx="2218175" cy="487425"/>
            </a:xfrm>
            <a:custGeom>
              <a:avLst/>
              <a:gdLst/>
              <a:ahLst/>
              <a:cxnLst/>
              <a:rect l="l" t="t" r="r" b="b"/>
              <a:pathLst>
                <a:path w="2301875" h="495935">
                  <a:moveTo>
                    <a:pt x="2301595" y="0"/>
                  </a:moveTo>
                  <a:lnTo>
                    <a:pt x="0" y="0"/>
                  </a:lnTo>
                  <a:lnTo>
                    <a:pt x="0" y="495655"/>
                  </a:lnTo>
                  <a:lnTo>
                    <a:pt x="2301595" y="495655"/>
                  </a:lnTo>
                  <a:lnTo>
                    <a:pt x="2301595" y="0"/>
                  </a:lnTo>
                  <a:close/>
                </a:path>
              </a:pathLst>
            </a:custGeom>
            <a:solidFill>
              <a:srgbClr val="96CD84"/>
            </a:solidFill>
          </p:spPr>
          <p:txBody>
            <a:bodyPr wrap="square" lIns="0" tIns="0" rIns="0" bIns="0" rtlCol="0"/>
            <a:lstStyle/>
            <a:p>
              <a:pPr algn="ctr"/>
              <a:r>
                <a:rPr lang="tr-TR" dirty="0"/>
                <a:t>POLİTİKALAR</a:t>
              </a:r>
              <a:endParaRPr dirty="0"/>
            </a:p>
          </p:txBody>
        </p:sp>
        <p:sp>
          <p:nvSpPr>
            <p:cNvPr id="22" name="object 30">
              <a:extLst>
                <a:ext uri="{FF2B5EF4-FFF2-40B4-BE49-F238E27FC236}">
                  <a16:creationId xmlns:a16="http://schemas.microsoft.com/office/drawing/2014/main" id="{14FB8ABA-F9FE-7245-1F69-A8CD94B9B7FB}"/>
                </a:ext>
              </a:extLst>
            </p:cNvPr>
            <p:cNvSpPr/>
            <p:nvPr/>
          </p:nvSpPr>
          <p:spPr>
            <a:xfrm>
              <a:off x="1910947" y="2923705"/>
              <a:ext cx="307228" cy="487425"/>
            </a:xfrm>
            <a:custGeom>
              <a:avLst/>
              <a:gdLst/>
              <a:ahLst/>
              <a:cxnLst/>
              <a:rect l="l" t="t" r="r" b="b"/>
              <a:pathLst>
                <a:path w="389889" h="300989">
                  <a:moveTo>
                    <a:pt x="389763" y="0"/>
                  </a:moveTo>
                  <a:lnTo>
                    <a:pt x="0" y="0"/>
                  </a:lnTo>
                  <a:lnTo>
                    <a:pt x="0" y="300393"/>
                  </a:lnTo>
                  <a:lnTo>
                    <a:pt x="389763" y="0"/>
                  </a:lnTo>
                  <a:close/>
                </a:path>
              </a:pathLst>
            </a:custGeom>
            <a:solidFill>
              <a:srgbClr val="86AC72"/>
            </a:solidFill>
          </p:spPr>
          <p:txBody>
            <a:bodyPr wrap="square" lIns="0" tIns="0" rIns="0" bIns="0" rtlCol="0"/>
            <a:lstStyle/>
            <a:p>
              <a:endParaRPr/>
            </a:p>
          </p:txBody>
        </p:sp>
      </p:grpSp>
      <p:pic>
        <p:nvPicPr>
          <p:cNvPr id="24" name="object 32">
            <a:extLst>
              <a:ext uri="{FF2B5EF4-FFF2-40B4-BE49-F238E27FC236}">
                <a16:creationId xmlns:a16="http://schemas.microsoft.com/office/drawing/2014/main" id="{EC265129-E2B1-03CF-F05F-56C4A2095EB6}"/>
              </a:ext>
            </a:extLst>
          </p:cNvPr>
          <p:cNvPicPr/>
          <p:nvPr/>
        </p:nvPicPr>
        <p:blipFill>
          <a:blip r:embed="rId2" cstate="print"/>
          <a:stretch>
            <a:fillRect/>
          </a:stretch>
        </p:blipFill>
        <p:spPr>
          <a:xfrm>
            <a:off x="55980" y="6018766"/>
            <a:ext cx="1793172" cy="1515059"/>
          </a:xfrm>
          <a:prstGeom prst="rect">
            <a:avLst/>
          </a:prstGeom>
        </p:spPr>
      </p:pic>
      <p:pic>
        <p:nvPicPr>
          <p:cNvPr id="8" name="Resim 7">
            <a:extLst>
              <a:ext uri="{FF2B5EF4-FFF2-40B4-BE49-F238E27FC236}">
                <a16:creationId xmlns:a16="http://schemas.microsoft.com/office/drawing/2014/main" id="{2E9AFC4D-6261-9DF1-2A96-7FB3F7D2D851}"/>
              </a:ext>
            </a:extLst>
          </p:cNvPr>
          <p:cNvPicPr>
            <a:picLocks noChangeAspect="1"/>
          </p:cNvPicPr>
          <p:nvPr/>
        </p:nvPicPr>
        <p:blipFill>
          <a:blip r:embed="rId3"/>
          <a:stretch>
            <a:fillRect/>
          </a:stretch>
        </p:blipFill>
        <p:spPr>
          <a:xfrm>
            <a:off x="2314625" y="750469"/>
            <a:ext cx="6919560" cy="12193"/>
          </a:xfrm>
          <a:prstGeom prst="rect">
            <a:avLst/>
          </a:prstGeom>
        </p:spPr>
      </p:pic>
      <p:pic>
        <p:nvPicPr>
          <p:cNvPr id="10" name="Resim 9">
            <a:extLst>
              <a:ext uri="{FF2B5EF4-FFF2-40B4-BE49-F238E27FC236}">
                <a16:creationId xmlns:a16="http://schemas.microsoft.com/office/drawing/2014/main" id="{92B17358-1CFA-9F22-FA87-54A6D7577A16}"/>
              </a:ext>
            </a:extLst>
          </p:cNvPr>
          <p:cNvPicPr>
            <a:picLocks noChangeAspect="1"/>
          </p:cNvPicPr>
          <p:nvPr/>
        </p:nvPicPr>
        <p:blipFill>
          <a:blip r:embed="rId4"/>
          <a:stretch>
            <a:fillRect/>
          </a:stretch>
        </p:blipFill>
        <p:spPr>
          <a:xfrm>
            <a:off x="79780" y="226936"/>
            <a:ext cx="1716741" cy="549552"/>
          </a:xfrm>
          <a:prstGeom prst="rect">
            <a:avLst/>
          </a:prstGeom>
        </p:spPr>
      </p:pic>
    </p:spTree>
    <p:extLst>
      <p:ext uri="{BB962C8B-B14F-4D97-AF65-F5344CB8AC3E}">
        <p14:creationId xmlns:p14="http://schemas.microsoft.com/office/powerpoint/2010/main" val="2282467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12"/>
          <p:cNvSpPr/>
          <p:nvPr/>
        </p:nvSpPr>
        <p:spPr>
          <a:xfrm>
            <a:off x="3594" y="2921584"/>
            <a:ext cx="1911985" cy="4638675"/>
          </a:xfrm>
          <a:custGeom>
            <a:avLst/>
            <a:gdLst/>
            <a:ahLst/>
            <a:cxnLst/>
            <a:rect l="l" t="t" r="r" b="b"/>
            <a:pathLst>
              <a:path w="1911985" h="4638675">
                <a:moveTo>
                  <a:pt x="0" y="4638421"/>
                </a:moveTo>
                <a:lnTo>
                  <a:pt x="1911845" y="4638421"/>
                </a:lnTo>
                <a:lnTo>
                  <a:pt x="1911845" y="0"/>
                </a:lnTo>
                <a:lnTo>
                  <a:pt x="0" y="0"/>
                </a:lnTo>
                <a:lnTo>
                  <a:pt x="0" y="4638421"/>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0"/>
            <a:ext cx="2189728" cy="3211029"/>
            <a:chOff x="3594" y="0"/>
            <a:chExt cx="2209203" cy="3126181"/>
          </a:xfrm>
        </p:grpSpPr>
        <p:sp>
          <p:nvSpPr>
            <p:cNvPr id="14" name="object 14"/>
            <p:cNvSpPr/>
            <p:nvPr/>
          </p:nvSpPr>
          <p:spPr>
            <a:xfrm>
              <a:off x="3594" y="0"/>
              <a:ext cx="1911985" cy="2426335"/>
            </a:xfrm>
            <a:custGeom>
              <a:avLst/>
              <a:gdLst/>
              <a:ahLst/>
              <a:cxnLst/>
              <a:rect l="l" t="t" r="r" b="b"/>
              <a:pathLst>
                <a:path w="1911985" h="2426335">
                  <a:moveTo>
                    <a:pt x="0" y="2425928"/>
                  </a:moveTo>
                  <a:lnTo>
                    <a:pt x="1911845" y="2425928"/>
                  </a:lnTo>
                  <a:lnTo>
                    <a:pt x="1911845" y="0"/>
                  </a:lnTo>
                  <a:lnTo>
                    <a:pt x="0" y="0"/>
                  </a:lnTo>
                  <a:lnTo>
                    <a:pt x="0" y="2425928"/>
                  </a:lnTo>
                  <a:close/>
                </a:path>
              </a:pathLst>
            </a:custGeom>
            <a:solidFill>
              <a:srgbClr val="236555"/>
            </a:solidFill>
          </p:spPr>
          <p:txBody>
            <a:bodyPr wrap="square" lIns="0" tIns="0" rIns="0" bIns="0" rtlCol="0"/>
            <a:lstStyle/>
            <a:p>
              <a:endParaRPr/>
            </a:p>
          </p:txBody>
        </p:sp>
        <p:pic>
          <p:nvPicPr>
            <p:cNvPr id="18" name="object 18"/>
            <p:cNvPicPr/>
            <p:nvPr/>
          </p:nvPicPr>
          <p:blipFill>
            <a:blip r:embed="rId2" cstate="print"/>
            <a:stretch>
              <a:fillRect/>
            </a:stretch>
          </p:blipFill>
          <p:spPr>
            <a:xfrm>
              <a:off x="667918" y="2486433"/>
              <a:ext cx="256910" cy="152666"/>
            </a:xfrm>
            <a:prstGeom prst="rect">
              <a:avLst/>
            </a:prstGeom>
          </p:spPr>
        </p:pic>
        <p:sp>
          <p:nvSpPr>
            <p:cNvPr id="19" name="object 19"/>
            <p:cNvSpPr/>
            <p:nvPr/>
          </p:nvSpPr>
          <p:spPr>
            <a:xfrm>
              <a:off x="946505" y="2516784"/>
              <a:ext cx="24765" cy="120650"/>
            </a:xfrm>
            <a:custGeom>
              <a:avLst/>
              <a:gdLst/>
              <a:ahLst/>
              <a:cxnLst/>
              <a:rect l="l" t="t" r="r" b="b"/>
              <a:pathLst>
                <a:path w="24765" h="120650">
                  <a:moveTo>
                    <a:pt x="24282" y="0"/>
                  </a:moveTo>
                  <a:lnTo>
                    <a:pt x="0" y="0"/>
                  </a:lnTo>
                  <a:lnTo>
                    <a:pt x="0" y="120256"/>
                  </a:lnTo>
                  <a:lnTo>
                    <a:pt x="24282" y="120256"/>
                  </a:lnTo>
                  <a:lnTo>
                    <a:pt x="24282" y="0"/>
                  </a:lnTo>
                  <a:close/>
                </a:path>
              </a:pathLst>
            </a:custGeom>
            <a:solidFill>
              <a:srgbClr val="FFFFFF"/>
            </a:solidFill>
          </p:spPr>
          <p:txBody>
            <a:bodyPr wrap="square" lIns="0" tIns="0" rIns="0" bIns="0" rtlCol="0"/>
            <a:lstStyle/>
            <a:p>
              <a:endParaRPr/>
            </a:p>
          </p:txBody>
        </p:sp>
        <p:pic>
          <p:nvPicPr>
            <p:cNvPr id="20" name="object 20"/>
            <p:cNvPicPr/>
            <p:nvPr/>
          </p:nvPicPr>
          <p:blipFill>
            <a:blip r:embed="rId3" cstate="print"/>
            <a:stretch>
              <a:fillRect/>
            </a:stretch>
          </p:blipFill>
          <p:spPr>
            <a:xfrm>
              <a:off x="1028291" y="2516391"/>
              <a:ext cx="215813" cy="120650"/>
            </a:xfrm>
            <a:prstGeom prst="rect">
              <a:avLst/>
            </a:prstGeom>
          </p:spPr>
        </p:pic>
        <p:pic>
          <p:nvPicPr>
            <p:cNvPr id="21" name="object 21"/>
            <p:cNvPicPr/>
            <p:nvPr/>
          </p:nvPicPr>
          <p:blipFill>
            <a:blip r:embed="rId4" cstate="print"/>
            <a:stretch>
              <a:fillRect/>
            </a:stretch>
          </p:blipFill>
          <p:spPr>
            <a:xfrm>
              <a:off x="1307189" y="2514735"/>
              <a:ext cx="112458" cy="124358"/>
            </a:xfrm>
            <a:prstGeom prst="rect">
              <a:avLst/>
            </a:prstGeom>
          </p:spPr>
        </p:pic>
        <p:pic>
          <p:nvPicPr>
            <p:cNvPr id="22" name="object 22"/>
            <p:cNvPicPr/>
            <p:nvPr/>
          </p:nvPicPr>
          <p:blipFill>
            <a:blip r:embed="rId5" cstate="print"/>
            <a:stretch>
              <a:fillRect/>
            </a:stretch>
          </p:blipFill>
          <p:spPr>
            <a:xfrm>
              <a:off x="1441881" y="2490127"/>
              <a:ext cx="325018" cy="148970"/>
            </a:xfrm>
            <a:prstGeom prst="rect">
              <a:avLst/>
            </a:prstGeom>
          </p:spPr>
        </p:pic>
        <p:pic>
          <p:nvPicPr>
            <p:cNvPr id="23" name="object 23"/>
            <p:cNvPicPr/>
            <p:nvPr/>
          </p:nvPicPr>
          <p:blipFill>
            <a:blip r:embed="rId6" cstate="print"/>
            <a:stretch>
              <a:fillRect/>
            </a:stretch>
          </p:blipFill>
          <p:spPr>
            <a:xfrm>
              <a:off x="1787738" y="2516785"/>
              <a:ext cx="95402" cy="120256"/>
            </a:xfrm>
            <a:prstGeom prst="rect">
              <a:avLst/>
            </a:prstGeom>
          </p:spPr>
        </p:pic>
        <p:pic>
          <p:nvPicPr>
            <p:cNvPr id="24" name="object 24"/>
            <p:cNvPicPr/>
            <p:nvPr/>
          </p:nvPicPr>
          <p:blipFill>
            <a:blip r:embed="rId7" cstate="print"/>
            <a:stretch>
              <a:fillRect/>
            </a:stretch>
          </p:blipFill>
          <p:spPr>
            <a:xfrm>
              <a:off x="1909455" y="2486433"/>
              <a:ext cx="256923" cy="152666"/>
            </a:xfrm>
            <a:prstGeom prst="rect">
              <a:avLst/>
            </a:prstGeom>
          </p:spPr>
        </p:pic>
        <p:sp>
          <p:nvSpPr>
            <p:cNvPr id="25" name="object 25"/>
            <p:cNvSpPr/>
            <p:nvPr/>
          </p:nvSpPr>
          <p:spPr>
            <a:xfrm>
              <a:off x="2188032" y="2488069"/>
              <a:ext cx="24765" cy="149225"/>
            </a:xfrm>
            <a:custGeom>
              <a:avLst/>
              <a:gdLst/>
              <a:ahLst/>
              <a:cxnLst/>
              <a:rect l="l" t="t" r="r" b="b"/>
              <a:pathLst>
                <a:path w="24764" h="149225">
                  <a:moveTo>
                    <a:pt x="23558" y="0"/>
                  </a:moveTo>
                  <a:lnTo>
                    <a:pt x="914" y="0"/>
                  </a:lnTo>
                  <a:lnTo>
                    <a:pt x="914" y="21818"/>
                  </a:lnTo>
                  <a:lnTo>
                    <a:pt x="23558" y="21818"/>
                  </a:lnTo>
                  <a:lnTo>
                    <a:pt x="23558" y="0"/>
                  </a:lnTo>
                  <a:close/>
                </a:path>
                <a:path w="24764" h="149225">
                  <a:moveTo>
                    <a:pt x="24282" y="28714"/>
                  </a:moveTo>
                  <a:lnTo>
                    <a:pt x="0" y="28714"/>
                  </a:lnTo>
                  <a:lnTo>
                    <a:pt x="0" y="148971"/>
                  </a:lnTo>
                  <a:lnTo>
                    <a:pt x="24282" y="148971"/>
                  </a:lnTo>
                  <a:lnTo>
                    <a:pt x="24282" y="28714"/>
                  </a:lnTo>
                  <a:close/>
                </a:path>
              </a:pathLst>
            </a:custGeom>
            <a:solidFill>
              <a:srgbClr val="FFFFFF"/>
            </a:solidFill>
          </p:spPr>
          <p:txBody>
            <a:bodyPr wrap="square" lIns="0" tIns="0" rIns="0" bIns="0" rtlCol="0"/>
            <a:lstStyle/>
            <a:p>
              <a:endParaRPr/>
            </a:p>
          </p:txBody>
        </p:sp>
        <p:pic>
          <p:nvPicPr>
            <p:cNvPr id="26" name="object 26"/>
            <p:cNvPicPr/>
            <p:nvPr/>
          </p:nvPicPr>
          <p:blipFill>
            <a:blip r:embed="rId8" cstate="print"/>
            <a:stretch>
              <a:fillRect/>
            </a:stretch>
          </p:blipFill>
          <p:spPr>
            <a:xfrm>
              <a:off x="97796" y="2716338"/>
              <a:ext cx="223746" cy="124358"/>
            </a:xfrm>
            <a:prstGeom prst="rect">
              <a:avLst/>
            </a:prstGeom>
          </p:spPr>
        </p:pic>
        <p:sp>
          <p:nvSpPr>
            <p:cNvPr id="27" name="object 27"/>
            <p:cNvSpPr/>
            <p:nvPr/>
          </p:nvSpPr>
          <p:spPr>
            <a:xfrm>
              <a:off x="341185" y="2689669"/>
              <a:ext cx="274955" cy="149225"/>
            </a:xfrm>
            <a:custGeom>
              <a:avLst/>
              <a:gdLst/>
              <a:ahLst/>
              <a:cxnLst/>
              <a:rect l="l" t="t" r="r" b="b"/>
              <a:pathLst>
                <a:path w="274955" h="149225">
                  <a:moveTo>
                    <a:pt x="84658" y="128663"/>
                  </a:moveTo>
                  <a:lnTo>
                    <a:pt x="24269" y="128663"/>
                  </a:lnTo>
                  <a:lnTo>
                    <a:pt x="24269" y="29603"/>
                  </a:lnTo>
                  <a:lnTo>
                    <a:pt x="0" y="29603"/>
                  </a:lnTo>
                  <a:lnTo>
                    <a:pt x="0" y="128663"/>
                  </a:lnTo>
                  <a:lnTo>
                    <a:pt x="0" y="148983"/>
                  </a:lnTo>
                  <a:lnTo>
                    <a:pt x="84658" y="148983"/>
                  </a:lnTo>
                  <a:lnTo>
                    <a:pt x="84658" y="128663"/>
                  </a:lnTo>
                  <a:close/>
                </a:path>
                <a:path w="274955" h="149225">
                  <a:moveTo>
                    <a:pt x="124764" y="0"/>
                  </a:moveTo>
                  <a:lnTo>
                    <a:pt x="102120" y="0"/>
                  </a:lnTo>
                  <a:lnTo>
                    <a:pt x="102120" y="21831"/>
                  </a:lnTo>
                  <a:lnTo>
                    <a:pt x="124764" y="21831"/>
                  </a:lnTo>
                  <a:lnTo>
                    <a:pt x="124764" y="0"/>
                  </a:lnTo>
                  <a:close/>
                </a:path>
                <a:path w="274955" h="149225">
                  <a:moveTo>
                    <a:pt x="125501" y="28714"/>
                  </a:moveTo>
                  <a:lnTo>
                    <a:pt x="101219" y="28714"/>
                  </a:lnTo>
                  <a:lnTo>
                    <a:pt x="101219" y="148971"/>
                  </a:lnTo>
                  <a:lnTo>
                    <a:pt x="125501" y="148971"/>
                  </a:lnTo>
                  <a:lnTo>
                    <a:pt x="125501" y="28714"/>
                  </a:lnTo>
                  <a:close/>
                </a:path>
                <a:path w="274955" h="149225">
                  <a:moveTo>
                    <a:pt x="235585" y="28333"/>
                  </a:moveTo>
                  <a:lnTo>
                    <a:pt x="140017" y="28333"/>
                  </a:lnTo>
                  <a:lnTo>
                    <a:pt x="140017" y="48653"/>
                  </a:lnTo>
                  <a:lnTo>
                    <a:pt x="175704" y="48653"/>
                  </a:lnTo>
                  <a:lnTo>
                    <a:pt x="175704" y="148983"/>
                  </a:lnTo>
                  <a:lnTo>
                    <a:pt x="199986" y="148983"/>
                  </a:lnTo>
                  <a:lnTo>
                    <a:pt x="199986" y="48653"/>
                  </a:lnTo>
                  <a:lnTo>
                    <a:pt x="235585" y="48653"/>
                  </a:lnTo>
                  <a:lnTo>
                    <a:pt x="235585" y="28333"/>
                  </a:lnTo>
                  <a:close/>
                </a:path>
                <a:path w="274955" h="149225">
                  <a:moveTo>
                    <a:pt x="274066" y="0"/>
                  </a:moveTo>
                  <a:lnTo>
                    <a:pt x="251421" y="0"/>
                  </a:lnTo>
                  <a:lnTo>
                    <a:pt x="251421" y="21831"/>
                  </a:lnTo>
                  <a:lnTo>
                    <a:pt x="274066" y="21831"/>
                  </a:lnTo>
                  <a:lnTo>
                    <a:pt x="274066" y="0"/>
                  </a:lnTo>
                  <a:close/>
                </a:path>
                <a:path w="274955" h="149225">
                  <a:moveTo>
                    <a:pt x="274802" y="28714"/>
                  </a:moveTo>
                  <a:lnTo>
                    <a:pt x="250520" y="28714"/>
                  </a:lnTo>
                  <a:lnTo>
                    <a:pt x="250520" y="148971"/>
                  </a:lnTo>
                  <a:lnTo>
                    <a:pt x="274802" y="148971"/>
                  </a:lnTo>
                  <a:lnTo>
                    <a:pt x="274802" y="28714"/>
                  </a:lnTo>
                  <a:close/>
                </a:path>
              </a:pathLst>
            </a:custGeom>
            <a:solidFill>
              <a:srgbClr val="FFFFFF"/>
            </a:solidFill>
          </p:spPr>
          <p:txBody>
            <a:bodyPr wrap="square" lIns="0" tIns="0" rIns="0" bIns="0" rtlCol="0"/>
            <a:lstStyle/>
            <a:p>
              <a:endParaRPr/>
            </a:p>
          </p:txBody>
        </p:sp>
        <p:sp>
          <p:nvSpPr>
            <p:cNvPr id="29" name="object 29"/>
            <p:cNvSpPr/>
            <p:nvPr/>
          </p:nvSpPr>
          <p:spPr>
            <a:xfrm>
              <a:off x="993089" y="2718384"/>
              <a:ext cx="24765" cy="120650"/>
            </a:xfrm>
            <a:custGeom>
              <a:avLst/>
              <a:gdLst/>
              <a:ahLst/>
              <a:cxnLst/>
              <a:rect l="l" t="t" r="r" b="b"/>
              <a:pathLst>
                <a:path w="24765" h="120650">
                  <a:moveTo>
                    <a:pt x="24282" y="0"/>
                  </a:moveTo>
                  <a:lnTo>
                    <a:pt x="0" y="0"/>
                  </a:lnTo>
                  <a:lnTo>
                    <a:pt x="0" y="120256"/>
                  </a:lnTo>
                  <a:lnTo>
                    <a:pt x="24282" y="120256"/>
                  </a:lnTo>
                  <a:lnTo>
                    <a:pt x="24282" y="0"/>
                  </a:lnTo>
                  <a:close/>
                </a:path>
              </a:pathLst>
            </a:custGeom>
            <a:solidFill>
              <a:srgbClr val="FFFFFF"/>
            </a:solidFill>
          </p:spPr>
          <p:txBody>
            <a:bodyPr wrap="square" lIns="0" tIns="0" rIns="0" bIns="0" rtlCol="0"/>
            <a:lstStyle/>
            <a:p>
              <a:endParaRPr/>
            </a:p>
          </p:txBody>
        </p:sp>
        <p:sp>
          <p:nvSpPr>
            <p:cNvPr id="30" name="object 30"/>
            <p:cNvSpPr/>
            <p:nvPr/>
          </p:nvSpPr>
          <p:spPr>
            <a:xfrm>
              <a:off x="1916776" y="2825191"/>
              <a:ext cx="242279" cy="300990"/>
            </a:xfrm>
            <a:custGeom>
              <a:avLst/>
              <a:gdLst/>
              <a:ahLst/>
              <a:cxnLst/>
              <a:rect l="l" t="t" r="r" b="b"/>
              <a:pathLst>
                <a:path w="389889" h="300989">
                  <a:moveTo>
                    <a:pt x="389763" y="0"/>
                  </a:moveTo>
                  <a:lnTo>
                    <a:pt x="0" y="0"/>
                  </a:lnTo>
                  <a:lnTo>
                    <a:pt x="0" y="300393"/>
                  </a:lnTo>
                  <a:lnTo>
                    <a:pt x="389763" y="0"/>
                  </a:lnTo>
                  <a:close/>
                </a:path>
              </a:pathLst>
            </a:custGeom>
            <a:solidFill>
              <a:srgbClr val="86AC72"/>
            </a:solidFill>
          </p:spPr>
          <p:txBody>
            <a:bodyPr wrap="square" lIns="0" tIns="0" rIns="0" bIns="0" rtlCol="0"/>
            <a:lstStyle/>
            <a:p>
              <a:endParaRPr/>
            </a:p>
          </p:txBody>
        </p:sp>
      </p:grpSp>
      <p:pic>
        <p:nvPicPr>
          <p:cNvPr id="32" name="object 32"/>
          <p:cNvPicPr/>
          <p:nvPr/>
        </p:nvPicPr>
        <p:blipFill>
          <a:blip r:embed="rId9" cstate="print"/>
          <a:stretch>
            <a:fillRect/>
          </a:stretch>
        </p:blipFill>
        <p:spPr>
          <a:xfrm>
            <a:off x="55980" y="6018766"/>
            <a:ext cx="1793172" cy="1515059"/>
          </a:xfrm>
          <a:prstGeom prst="rect">
            <a:avLst/>
          </a:prstGeom>
        </p:spPr>
      </p:pic>
      <p:sp>
        <p:nvSpPr>
          <p:cNvPr id="115" name="Metin kutusu 114">
            <a:extLst>
              <a:ext uri="{FF2B5EF4-FFF2-40B4-BE49-F238E27FC236}">
                <a16:creationId xmlns:a16="http://schemas.microsoft.com/office/drawing/2014/main" id="{54A5BEF0-2E43-783C-D64E-1BAF4C8E4EED}"/>
              </a:ext>
            </a:extLst>
          </p:cNvPr>
          <p:cNvSpPr txBox="1"/>
          <p:nvPr/>
        </p:nvSpPr>
        <p:spPr>
          <a:xfrm>
            <a:off x="2755900" y="410152"/>
            <a:ext cx="4800600" cy="369332"/>
          </a:xfrm>
          <a:prstGeom prst="rect">
            <a:avLst/>
          </a:prstGeom>
          <a:noFill/>
        </p:spPr>
        <p:txBody>
          <a:bodyPr wrap="square" rtlCol="0">
            <a:spAutoFit/>
          </a:bodyPr>
          <a:lstStyle/>
          <a:p>
            <a:r>
              <a:rPr lang="tr-TR" dirty="0"/>
              <a:t>İŞ SAĞLIĞI VE GÜVENLİĞİ POLİTİKASI</a:t>
            </a:r>
          </a:p>
        </p:txBody>
      </p:sp>
      <p:sp>
        <p:nvSpPr>
          <p:cNvPr id="116" name="Metin kutusu 115">
            <a:extLst>
              <a:ext uri="{FF2B5EF4-FFF2-40B4-BE49-F238E27FC236}">
                <a16:creationId xmlns:a16="http://schemas.microsoft.com/office/drawing/2014/main" id="{29BC7551-8ED6-BF42-02C9-D90A4895A22B}"/>
              </a:ext>
            </a:extLst>
          </p:cNvPr>
          <p:cNvSpPr txBox="1"/>
          <p:nvPr/>
        </p:nvSpPr>
        <p:spPr>
          <a:xfrm>
            <a:off x="2789653" y="1800225"/>
            <a:ext cx="7357647" cy="3693319"/>
          </a:xfrm>
          <a:prstGeom prst="rect">
            <a:avLst/>
          </a:prstGeom>
          <a:noFill/>
        </p:spPr>
        <p:txBody>
          <a:bodyPr wrap="square" rtlCol="0">
            <a:spAutoFit/>
          </a:bodyPr>
          <a:lstStyle/>
          <a:p>
            <a:r>
              <a:rPr lang="tr-TR" dirty="0"/>
              <a:t>Granada Luxury Red Hotel olarak;</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Çalışanların iş güvenliği ve sağlığı konusunda yasal yükümlülükler yakında takip ederek uygulamayı,</a:t>
            </a:r>
          </a:p>
          <a:p>
            <a:pPr marL="285750" indent="-285750">
              <a:buFont typeface="Arial" panose="020B0604020202020204" pitchFamily="34" charset="0"/>
              <a:buChar char="•"/>
            </a:pPr>
            <a:r>
              <a:rPr lang="tr-TR" dirty="0"/>
              <a:t>Düzenli olarak şartları gözden geçirmeyi ve rutin denetimler ile sürekli iyileştirmeyi,</a:t>
            </a:r>
          </a:p>
          <a:p>
            <a:pPr marL="285750" indent="-285750">
              <a:buFont typeface="Arial" panose="020B0604020202020204" pitchFamily="34" charset="0"/>
              <a:buChar char="•"/>
            </a:pPr>
            <a:r>
              <a:rPr lang="tr-TR" dirty="0"/>
              <a:t>İş sağlığı ve güvenliği konusunda önleyici bir yaklaşım sergileyerek, riskleri önceden tespit etmeyi ve önleyici faaliyetlerde bulunarak, verilen eğitimlerle tesis çalışanlarının mutlu, sağlıklı  ve güvenli bir şekilde çalışmasını,</a:t>
            </a:r>
          </a:p>
          <a:p>
            <a:pPr marL="285750" indent="-285750">
              <a:buFont typeface="Arial" panose="020B0604020202020204" pitchFamily="34" charset="0"/>
              <a:buChar char="•"/>
            </a:pPr>
            <a:r>
              <a:rPr lang="tr-TR" dirty="0"/>
              <a:t>6331 sayılı İş sağlığı ve Güvenliği Kanunu temel alarak ‘’Sağlığım, Güvenliğim, İşim’’ sloganı ile personelde farkındalık yaratmayı taahhüt ederiz.</a:t>
            </a:r>
          </a:p>
        </p:txBody>
      </p:sp>
      <p:sp>
        <p:nvSpPr>
          <p:cNvPr id="2" name="object 10">
            <a:extLst>
              <a:ext uri="{FF2B5EF4-FFF2-40B4-BE49-F238E27FC236}">
                <a16:creationId xmlns:a16="http://schemas.microsoft.com/office/drawing/2014/main" id="{43BB9DEB-6264-17EF-248A-655B85F82FB3}"/>
              </a:ext>
            </a:extLst>
          </p:cNvPr>
          <p:cNvSpPr/>
          <p:nvPr/>
        </p:nvSpPr>
        <p:spPr>
          <a:xfrm>
            <a:off x="0" y="2300593"/>
            <a:ext cx="2122512" cy="635049"/>
          </a:xfrm>
          <a:custGeom>
            <a:avLst/>
            <a:gdLst/>
            <a:ahLst/>
            <a:cxnLst/>
            <a:rect l="l" t="t" r="r" b="b"/>
            <a:pathLst>
              <a:path w="2301875" h="470535">
                <a:moveTo>
                  <a:pt x="2301608" y="0"/>
                </a:moveTo>
                <a:lnTo>
                  <a:pt x="0" y="0"/>
                </a:lnTo>
                <a:lnTo>
                  <a:pt x="0" y="470077"/>
                </a:lnTo>
                <a:lnTo>
                  <a:pt x="2301608" y="470077"/>
                </a:lnTo>
                <a:lnTo>
                  <a:pt x="2301608" y="0"/>
                </a:lnTo>
                <a:close/>
              </a:path>
            </a:pathLst>
          </a:custGeom>
          <a:solidFill>
            <a:srgbClr val="96CD84"/>
          </a:solidFill>
        </p:spPr>
        <p:txBody>
          <a:bodyPr wrap="square" lIns="0" tIns="0" rIns="0" bIns="0" rtlCol="0"/>
          <a:lstStyle/>
          <a:p>
            <a:pPr algn="ctr"/>
            <a:r>
              <a:rPr lang="tr-TR" dirty="0"/>
              <a:t>POLİTİKALAR</a:t>
            </a:r>
            <a:endParaRPr dirty="0"/>
          </a:p>
        </p:txBody>
      </p:sp>
      <p:pic>
        <p:nvPicPr>
          <p:cNvPr id="3" name="Resim 2">
            <a:extLst>
              <a:ext uri="{FF2B5EF4-FFF2-40B4-BE49-F238E27FC236}">
                <a16:creationId xmlns:a16="http://schemas.microsoft.com/office/drawing/2014/main" id="{08F85405-A21F-3B47-4966-6C9CC87C2590}"/>
              </a:ext>
            </a:extLst>
          </p:cNvPr>
          <p:cNvPicPr>
            <a:picLocks noChangeAspect="1"/>
          </p:cNvPicPr>
          <p:nvPr/>
        </p:nvPicPr>
        <p:blipFill>
          <a:blip r:embed="rId10"/>
          <a:stretch>
            <a:fillRect/>
          </a:stretch>
        </p:blipFill>
        <p:spPr>
          <a:xfrm>
            <a:off x="2467344" y="779484"/>
            <a:ext cx="6919560" cy="12193"/>
          </a:xfrm>
          <a:prstGeom prst="rect">
            <a:avLst/>
          </a:prstGeom>
        </p:spPr>
      </p:pic>
      <p:pic>
        <p:nvPicPr>
          <p:cNvPr id="5" name="Resim 4">
            <a:extLst>
              <a:ext uri="{FF2B5EF4-FFF2-40B4-BE49-F238E27FC236}">
                <a16:creationId xmlns:a16="http://schemas.microsoft.com/office/drawing/2014/main" id="{91C9DF07-6BE9-A4D4-16A6-95758B2C8C74}"/>
              </a:ext>
            </a:extLst>
          </p:cNvPr>
          <p:cNvPicPr>
            <a:picLocks noChangeAspect="1"/>
          </p:cNvPicPr>
          <p:nvPr/>
        </p:nvPicPr>
        <p:blipFill>
          <a:blip r:embed="rId11"/>
          <a:stretch>
            <a:fillRect/>
          </a:stretch>
        </p:blipFill>
        <p:spPr>
          <a:xfrm>
            <a:off x="79780" y="226936"/>
            <a:ext cx="1716741" cy="5495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12"/>
          <p:cNvSpPr/>
          <p:nvPr/>
        </p:nvSpPr>
        <p:spPr>
          <a:xfrm>
            <a:off x="0" y="3095625"/>
            <a:ext cx="1911985" cy="4460443"/>
          </a:xfrm>
          <a:custGeom>
            <a:avLst/>
            <a:gdLst/>
            <a:ahLst/>
            <a:cxnLst/>
            <a:rect l="l" t="t" r="r" b="b"/>
            <a:pathLst>
              <a:path w="1911985" h="4388484">
                <a:moveTo>
                  <a:pt x="0" y="4388472"/>
                </a:moveTo>
                <a:lnTo>
                  <a:pt x="1911845" y="4388472"/>
                </a:lnTo>
                <a:lnTo>
                  <a:pt x="1911845" y="0"/>
                </a:lnTo>
                <a:lnTo>
                  <a:pt x="0" y="0"/>
                </a:lnTo>
                <a:lnTo>
                  <a:pt x="0" y="4388472"/>
                </a:lnTo>
                <a:close/>
              </a:path>
            </a:pathLst>
          </a:custGeom>
          <a:solidFill>
            <a:srgbClr val="236555"/>
          </a:solidFill>
        </p:spPr>
        <p:txBody>
          <a:bodyPr wrap="square" lIns="0" tIns="0" rIns="0" bIns="0" rtlCol="0"/>
          <a:lstStyle/>
          <a:p>
            <a:endParaRPr/>
          </a:p>
        </p:txBody>
      </p:sp>
      <p:grpSp>
        <p:nvGrpSpPr>
          <p:cNvPr id="13" name="object 13"/>
          <p:cNvGrpSpPr/>
          <p:nvPr/>
        </p:nvGrpSpPr>
        <p:grpSpPr>
          <a:xfrm>
            <a:off x="0" y="0"/>
            <a:ext cx="2314777" cy="3576178"/>
            <a:chOff x="0" y="0"/>
            <a:chExt cx="2314777" cy="3576178"/>
          </a:xfrm>
        </p:grpSpPr>
        <p:sp>
          <p:nvSpPr>
            <p:cNvPr id="14" name="object 14"/>
            <p:cNvSpPr/>
            <p:nvPr/>
          </p:nvSpPr>
          <p:spPr>
            <a:xfrm>
              <a:off x="0" y="0"/>
              <a:ext cx="1911985" cy="2422525"/>
            </a:xfrm>
            <a:custGeom>
              <a:avLst/>
              <a:gdLst/>
              <a:ahLst/>
              <a:cxnLst/>
              <a:rect l="l" t="t" r="r" b="b"/>
              <a:pathLst>
                <a:path w="1911985" h="2422525">
                  <a:moveTo>
                    <a:pt x="0" y="2421966"/>
                  </a:moveTo>
                  <a:lnTo>
                    <a:pt x="1911845" y="2421966"/>
                  </a:lnTo>
                  <a:lnTo>
                    <a:pt x="1911845" y="0"/>
                  </a:lnTo>
                  <a:lnTo>
                    <a:pt x="0" y="0"/>
                  </a:lnTo>
                  <a:lnTo>
                    <a:pt x="0" y="2421966"/>
                  </a:lnTo>
                  <a:close/>
                </a:path>
              </a:pathLst>
            </a:custGeom>
            <a:solidFill>
              <a:srgbClr val="236555"/>
            </a:solidFill>
          </p:spPr>
          <p:txBody>
            <a:bodyPr wrap="square" lIns="0" tIns="0" rIns="0" bIns="0" rtlCol="0"/>
            <a:lstStyle/>
            <a:p>
              <a:endParaRPr/>
            </a:p>
          </p:txBody>
        </p:sp>
        <p:sp>
          <p:nvSpPr>
            <p:cNvPr id="15" name="object 15"/>
            <p:cNvSpPr/>
            <p:nvPr/>
          </p:nvSpPr>
          <p:spPr>
            <a:xfrm>
              <a:off x="0" y="2421966"/>
              <a:ext cx="2314777" cy="673649"/>
            </a:xfrm>
            <a:custGeom>
              <a:avLst/>
              <a:gdLst/>
              <a:ahLst/>
              <a:cxnLst/>
              <a:rect l="l" t="t" r="r" b="b"/>
              <a:pathLst>
                <a:path w="2301875" h="746125">
                  <a:moveTo>
                    <a:pt x="2301595" y="0"/>
                  </a:moveTo>
                  <a:lnTo>
                    <a:pt x="0" y="0"/>
                  </a:lnTo>
                  <a:lnTo>
                    <a:pt x="0" y="745616"/>
                  </a:lnTo>
                  <a:lnTo>
                    <a:pt x="2301595" y="745616"/>
                  </a:lnTo>
                  <a:lnTo>
                    <a:pt x="2301595" y="0"/>
                  </a:lnTo>
                  <a:close/>
                </a:path>
              </a:pathLst>
            </a:custGeom>
            <a:solidFill>
              <a:srgbClr val="96CD84"/>
            </a:solidFill>
          </p:spPr>
          <p:txBody>
            <a:bodyPr wrap="square" lIns="0" tIns="0" rIns="0" bIns="0" rtlCol="0"/>
            <a:lstStyle/>
            <a:p>
              <a:pPr algn="ctr"/>
              <a:r>
                <a:rPr lang="tr-TR" dirty="0"/>
                <a:t>POLİTİKALAR</a:t>
              </a:r>
              <a:endParaRPr dirty="0"/>
            </a:p>
          </p:txBody>
        </p:sp>
        <p:sp>
          <p:nvSpPr>
            <p:cNvPr id="16" name="object 16"/>
            <p:cNvSpPr/>
            <p:nvPr/>
          </p:nvSpPr>
          <p:spPr>
            <a:xfrm>
              <a:off x="1911985" y="3095615"/>
              <a:ext cx="402792" cy="480563"/>
            </a:xfrm>
            <a:custGeom>
              <a:avLst/>
              <a:gdLst/>
              <a:ahLst/>
              <a:cxnLst/>
              <a:rect l="l" t="t" r="r" b="b"/>
              <a:pathLst>
                <a:path w="389889" h="452120">
                  <a:moveTo>
                    <a:pt x="389763" y="0"/>
                  </a:moveTo>
                  <a:lnTo>
                    <a:pt x="0" y="0"/>
                  </a:lnTo>
                  <a:lnTo>
                    <a:pt x="0" y="451878"/>
                  </a:lnTo>
                  <a:lnTo>
                    <a:pt x="389763" y="0"/>
                  </a:lnTo>
                  <a:close/>
                </a:path>
              </a:pathLst>
            </a:custGeom>
            <a:solidFill>
              <a:srgbClr val="86AC72"/>
            </a:solidFill>
          </p:spPr>
          <p:txBody>
            <a:bodyPr wrap="square" lIns="0" tIns="0" rIns="0" bIns="0" rtlCol="0"/>
            <a:lstStyle/>
            <a:p>
              <a:endParaRPr/>
            </a:p>
          </p:txBody>
        </p:sp>
      </p:grpSp>
      <p:pic>
        <p:nvPicPr>
          <p:cNvPr id="18" name="object 18"/>
          <p:cNvPicPr/>
          <p:nvPr/>
        </p:nvPicPr>
        <p:blipFill>
          <a:blip r:embed="rId2" cstate="print"/>
          <a:stretch>
            <a:fillRect/>
          </a:stretch>
        </p:blipFill>
        <p:spPr>
          <a:xfrm>
            <a:off x="55325" y="6040987"/>
            <a:ext cx="1793170" cy="1515071"/>
          </a:xfrm>
          <a:prstGeom prst="rect">
            <a:avLst/>
          </a:prstGeom>
        </p:spPr>
      </p:pic>
      <p:sp>
        <p:nvSpPr>
          <p:cNvPr id="2" name="Metin kutusu 1">
            <a:extLst>
              <a:ext uri="{FF2B5EF4-FFF2-40B4-BE49-F238E27FC236}">
                <a16:creationId xmlns:a16="http://schemas.microsoft.com/office/drawing/2014/main" id="{0762AC91-3535-7F15-6CCB-84655216CC08}"/>
              </a:ext>
            </a:extLst>
          </p:cNvPr>
          <p:cNvSpPr txBox="1"/>
          <p:nvPr/>
        </p:nvSpPr>
        <p:spPr>
          <a:xfrm>
            <a:off x="2314777" y="1165062"/>
            <a:ext cx="8205162" cy="6023124"/>
          </a:xfrm>
          <a:prstGeom prst="rect">
            <a:avLst/>
          </a:prstGeom>
          <a:noFill/>
        </p:spPr>
        <p:txBody>
          <a:bodyPr wrap="square" rtlCol="0">
            <a:spAutoFit/>
          </a:bodyPr>
          <a:lstStyle/>
          <a:p>
            <a:pPr marL="342900" marR="546100" algn="just">
              <a:lnSpc>
                <a:spcPct val="150000"/>
              </a:lnSpc>
              <a:spcAft>
                <a:spcPts val="1000"/>
              </a:spcAft>
            </a:pPr>
            <a:r>
              <a:rPr lang="en-US" sz="1400" dirty="0">
                <a:effectLst/>
                <a:latin typeface="Arial" panose="020B0604020202020204" pitchFamily="34" charset="0"/>
                <a:ea typeface="Calibri" panose="020F0502020204030204" pitchFamily="34" charset="0"/>
                <a:cs typeface="Arial" panose="020B0604020202020204" pitchFamily="34" charset="0"/>
              </a:rPr>
              <a:t>Granada </a:t>
            </a:r>
            <a:r>
              <a:rPr lang="en-US" sz="1400">
                <a:effectLst/>
                <a:latin typeface="Arial" panose="020B0604020202020204" pitchFamily="34" charset="0"/>
                <a:ea typeface="Calibri" panose="020F0502020204030204" pitchFamily="34" charset="0"/>
                <a:cs typeface="Arial" panose="020B0604020202020204" pitchFamily="34" charset="0"/>
              </a:rPr>
              <a:t>Luxury </a:t>
            </a:r>
            <a:r>
              <a:rPr lang="tr-TR" sz="1400">
                <a:latin typeface="Arial" panose="020B0604020202020204" pitchFamily="34" charset="0"/>
                <a:ea typeface="Calibri" panose="020F0502020204030204" pitchFamily="34" charset="0"/>
                <a:cs typeface="Arial" panose="020B0604020202020204" pitchFamily="34" charset="0"/>
              </a:rPr>
              <a:t>Red</a:t>
            </a:r>
            <a:r>
              <a:rPr lang="en-US" sz="1400">
                <a:effectLst/>
                <a:latin typeface="Arial" panose="020B0604020202020204" pitchFamily="34" charset="0"/>
                <a:ea typeface="Calibri" panose="020F050202020403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Hotel </a:t>
            </a:r>
            <a:r>
              <a:rPr lang="en-US" sz="1400" dirty="0" err="1">
                <a:effectLst/>
                <a:latin typeface="Arial" panose="020B0604020202020204" pitchFamily="34" charset="0"/>
                <a:ea typeface="Calibri" panose="020F0502020204030204" pitchFamily="34" charset="0"/>
                <a:cs typeface="Arial" panose="020B0604020202020204" pitchFamily="34" charset="0"/>
              </a:rPr>
              <a:t>olarak</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işletmemizde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kadın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haklarını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korumayı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ve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cinsiyet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eşitliğine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önem</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veririz</a:t>
            </a:r>
            <a:r>
              <a:rPr lang="en-US" sz="1400" dirty="0">
                <a:effectLst/>
                <a:latin typeface="Arial" panose="020B0604020202020204" pitchFamily="34" charset="0"/>
                <a:ea typeface="Calibri" panose="020F0502020204030204" pitchFamily="34" charset="0"/>
                <a:cs typeface="Arial" panose="020B0604020202020204" pitchFamily="34" charset="0"/>
              </a:rPr>
              <a:t>. </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algn="just">
              <a:lnSpc>
                <a:spcPct val="150000"/>
              </a:lnSpc>
              <a:spcAft>
                <a:spcPts val="1000"/>
              </a:spcAft>
            </a:pPr>
            <a:r>
              <a:rPr lang="en-US" sz="1400" dirty="0">
                <a:effectLst/>
                <a:latin typeface="Arial" panose="020B0604020202020204" pitchFamily="34" charset="0"/>
                <a:ea typeface="Calibri" panose="020F0502020204030204" pitchFamily="34" charset="0"/>
                <a:cs typeface="Arial" panose="020B0604020202020204" pitchFamily="34" charset="0"/>
              </a:rPr>
              <a:t>Bu </a:t>
            </a:r>
            <a:r>
              <a:rPr lang="en-US" sz="1400" dirty="0" err="1">
                <a:effectLst/>
                <a:latin typeface="Arial" panose="020B0604020202020204" pitchFamily="34" charset="0"/>
                <a:ea typeface="Calibri" panose="020F0502020204030204" pitchFamily="34" charset="0"/>
                <a:cs typeface="Arial" panose="020B0604020202020204" pitchFamily="34" charset="0"/>
              </a:rPr>
              <a:t>doğrultuda</a:t>
            </a: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lvl="0" indent="-342900" algn="just">
              <a:lnSpc>
                <a:spcPct val="150000"/>
              </a:lnSpc>
              <a:spcAft>
                <a:spcPts val="800"/>
              </a:spcAft>
              <a:buFont typeface="Symbol" panose="05050102010706020507" pitchFamily="18" charset="2"/>
              <a:buChar char=""/>
            </a:pPr>
            <a:r>
              <a:rPr lang="en-US" sz="1400" dirty="0" err="1">
                <a:effectLst/>
                <a:latin typeface="Arial" panose="020B0604020202020204" pitchFamily="34" charset="0"/>
                <a:ea typeface="Calibri" panose="020F0502020204030204" pitchFamily="34" charset="0"/>
                <a:cs typeface="Arial" panose="020B0604020202020204" pitchFamily="34" charset="0"/>
              </a:rPr>
              <a:t>Cinsiyet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farkı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gözetmeksizin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tüm</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çalışanlarımızın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sağlık</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güvenlik</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ve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refahlarını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sağlarız</a:t>
            </a: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lvl="0" indent="-342900" algn="just">
              <a:lnSpc>
                <a:spcPct val="150000"/>
              </a:lnSpc>
              <a:spcAft>
                <a:spcPts val="80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Ka</a:t>
            </a:r>
            <a:r>
              <a:rPr lang="tr-TR" sz="1400" dirty="0" err="1">
                <a:effectLst/>
                <a:latin typeface="Arial" panose="020B0604020202020204" pitchFamily="34" charset="0"/>
                <a:ea typeface="Calibri" panose="020F0502020204030204" pitchFamily="34" charset="0"/>
                <a:cs typeface="Arial" panose="020B0604020202020204" pitchFamily="34" charset="0"/>
              </a:rPr>
              <a:t>dınların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iş</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gücüne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katılımını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tüm</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departmanlarımızda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destekler</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eşit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fırsatlar</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sunarız</a:t>
            </a: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lvl="0" indent="-342900" algn="just">
              <a:lnSpc>
                <a:spcPct val="150000"/>
              </a:lnSpc>
              <a:spcAft>
                <a:spcPts val="800"/>
              </a:spcAft>
              <a:buFont typeface="Symbol" panose="05050102010706020507" pitchFamily="18" charset="2"/>
              <a:buChar char=""/>
            </a:pPr>
            <a:r>
              <a:rPr lang="en-US" sz="1400" dirty="0" err="1">
                <a:effectLst/>
                <a:latin typeface="Arial" panose="020B0604020202020204" pitchFamily="34" charset="0"/>
                <a:ea typeface="Calibri" panose="020F0502020204030204" pitchFamily="34" charset="0"/>
                <a:cs typeface="Arial" panose="020B0604020202020204" pitchFamily="34" charset="0"/>
              </a:rPr>
              <a:t>Cinsiyet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ayrımı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yapmadan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eşit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işe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eşit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ücret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politikası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ile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hareket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ederiz</a:t>
            </a: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lvl="0" indent="-342900" algn="just">
              <a:lnSpc>
                <a:spcPct val="150000"/>
              </a:lnSpc>
              <a:spcAft>
                <a:spcPts val="800"/>
              </a:spcAft>
              <a:buFont typeface="Symbol" panose="05050102010706020507" pitchFamily="18" charset="2"/>
              <a:buChar char=""/>
            </a:pPr>
            <a:r>
              <a:rPr lang="en-US" sz="1400" dirty="0" err="1">
                <a:effectLst/>
                <a:latin typeface="Arial" panose="020B0604020202020204" pitchFamily="34" charset="0"/>
                <a:ea typeface="Calibri" panose="020F0502020204030204" pitchFamily="34" charset="0"/>
                <a:cs typeface="Arial" panose="020B0604020202020204" pitchFamily="34" charset="0"/>
              </a:rPr>
              <a:t>Eşitlik</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ilkesi</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gözetilerek</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görev</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dağılımı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yaparız</a:t>
            </a: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lvl="0" indent="-342900" algn="just">
              <a:lnSpc>
                <a:spcPct val="150000"/>
              </a:lnSpc>
              <a:spcAft>
                <a:spcPts val="800"/>
              </a:spcAft>
              <a:buFont typeface="Symbol" panose="05050102010706020507" pitchFamily="18" charset="2"/>
              <a:buChar char=""/>
            </a:pPr>
            <a:r>
              <a:rPr lang="en-US" sz="1400" dirty="0" err="1">
                <a:effectLst/>
                <a:latin typeface="Arial" panose="020B0604020202020204" pitchFamily="34" charset="0"/>
                <a:ea typeface="Calibri" panose="020F0502020204030204" pitchFamily="34" charset="0"/>
                <a:cs typeface="Arial" panose="020B0604020202020204" pitchFamily="34" charset="0"/>
              </a:rPr>
              <a:t>Kariyer</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fırsatlarından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eşit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düzeyde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faydalanılması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için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gerekli</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ortamı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sağlarız</a:t>
            </a: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lvl="0" indent="-342900" algn="just">
              <a:lnSpc>
                <a:spcPct val="150000"/>
              </a:lnSpc>
              <a:spcAft>
                <a:spcPts val="800"/>
              </a:spcAft>
              <a:buFont typeface="Symbol" panose="05050102010706020507" pitchFamily="18" charset="2"/>
              <a:buChar char=""/>
            </a:pPr>
            <a:r>
              <a:rPr lang="en-US" sz="1400" dirty="0" err="1">
                <a:effectLst/>
                <a:latin typeface="Arial" panose="020B0604020202020204" pitchFamily="34" charset="0"/>
                <a:ea typeface="Calibri" panose="020F0502020204030204" pitchFamily="34" charset="0"/>
                <a:cs typeface="Arial" panose="020B0604020202020204" pitchFamily="34" charset="0"/>
              </a:rPr>
              <a:t>Eğitim</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politikaları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oluşturur</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kadınların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katılımına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ve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farkındalığın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artmasına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destek</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oluruz</a:t>
            </a: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lvl="0" indent="-342900" algn="just">
              <a:lnSpc>
                <a:spcPct val="150000"/>
              </a:lnSpc>
              <a:spcAft>
                <a:spcPts val="800"/>
              </a:spcAft>
              <a:buFont typeface="Symbol" panose="05050102010706020507" pitchFamily="18" charset="2"/>
              <a:buChar char=""/>
            </a:pPr>
            <a:r>
              <a:rPr lang="en-US" sz="1400" dirty="0" err="1">
                <a:effectLst/>
                <a:latin typeface="Arial" panose="020B0604020202020204" pitchFamily="34" charset="0"/>
                <a:ea typeface="Calibri" panose="020F0502020204030204" pitchFamily="34" charset="0"/>
                <a:cs typeface="Arial" panose="020B0604020202020204" pitchFamily="34" charset="0"/>
              </a:rPr>
              <a:t>İş-aile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yaşam</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dengesini</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koruyan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çalışma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ortamı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ve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uygulamalarını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oluştururuz</a:t>
            </a: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lvl="0" indent="-342900" algn="just">
              <a:lnSpc>
                <a:spcPct val="150000"/>
              </a:lnSpc>
              <a:spcAft>
                <a:spcPts val="800"/>
              </a:spcAft>
              <a:buFont typeface="Symbol" panose="05050102010706020507" pitchFamily="18" charset="2"/>
              <a:buChar char=""/>
            </a:pPr>
            <a:r>
              <a:rPr lang="en-US" sz="1400" dirty="0" err="1">
                <a:effectLst/>
                <a:latin typeface="Arial" panose="020B0604020202020204" pitchFamily="34" charset="0"/>
                <a:ea typeface="Calibri" panose="020F0502020204030204" pitchFamily="34" charset="0"/>
                <a:cs typeface="Arial" panose="020B0604020202020204" pitchFamily="34" charset="0"/>
              </a:rPr>
              <a:t>Kadınların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şirket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yönetiminde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olmaları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için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destek</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verir</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eşit</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fırsatlar</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sunarız</a:t>
            </a: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342900" marR="546100" lvl="0" indent="-342900" algn="just">
              <a:lnSpc>
                <a:spcPct val="150000"/>
              </a:lnSpc>
              <a:spcAft>
                <a:spcPts val="800"/>
              </a:spcAft>
              <a:buFont typeface="Symbol" panose="05050102010706020507" pitchFamily="18" charset="2"/>
              <a:buChar char=""/>
            </a:pPr>
            <a:r>
              <a:rPr lang="en-US" sz="1400" dirty="0" err="1">
                <a:effectLst/>
                <a:latin typeface="Arial" panose="020B0604020202020204" pitchFamily="34" charset="0"/>
                <a:ea typeface="Calibri" panose="020F0502020204030204" pitchFamily="34" charset="0"/>
                <a:cs typeface="Arial" panose="020B0604020202020204" pitchFamily="34" charset="0"/>
              </a:rPr>
              <a:t>Kadınların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hiçbir</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şekilde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istismar</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taciz</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ayrımcılık</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bastırılma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zorlama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iftira</a:t>
            </a:r>
            <a:r>
              <a:rPr lang="en-US" sz="1400" dirty="0">
                <a:effectLst/>
                <a:latin typeface="Arial" panose="020B0604020202020204" pitchFamily="34" charset="0"/>
                <a:ea typeface="Calibri" panose="020F0502020204030204" pitchFamily="34" charset="0"/>
                <a:cs typeface="Arial" panose="020B0604020202020204" pitchFamily="34" charset="0"/>
              </a:rPr>
              <a:t> vb. </a:t>
            </a:r>
            <a:r>
              <a:rPr lang="en-US" sz="1400" dirty="0" err="1">
                <a:effectLst/>
                <a:latin typeface="Arial" panose="020B0604020202020204" pitchFamily="34" charset="0"/>
                <a:ea typeface="Calibri" panose="020F0502020204030204" pitchFamily="34" charset="0"/>
                <a:cs typeface="Arial" panose="020B0604020202020204" pitchFamily="34" charset="0"/>
              </a:rPr>
              <a:t>durumlara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maruz</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kalmasına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müsaade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etmeyiz</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Dünyaya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ve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kurumumuza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kattıkları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değerin</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daima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farkında</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olur</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ve</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varlıklarını</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destekleriz</a:t>
            </a:r>
            <a:r>
              <a:rPr lang="tr-TR" sz="1400" dirty="0">
                <a:latin typeface="Arial" panose="020B0604020202020204" pitchFamily="34" charset="0"/>
                <a:ea typeface="Calibri" panose="020F0502020204030204" pitchFamily="34" charset="0"/>
                <a:cs typeface="Arial" panose="020B0604020202020204" pitchFamily="34" charset="0"/>
              </a:rPr>
              <a:t>.</a:t>
            </a:r>
            <a:r>
              <a:rPr lang="tr-TR" sz="1400" b="1" dirty="0">
                <a:effectLst/>
                <a:latin typeface="Arial" panose="020B0604020202020204" pitchFamily="34" charset="0"/>
                <a:ea typeface="Calibri" panose="020F0502020204030204" pitchFamily="34" charset="0"/>
                <a:cs typeface="Arial" panose="020B0604020202020204" pitchFamily="34" charset="0"/>
              </a:rPr>
              <a:t>  </a:t>
            </a:r>
            <a:endParaRPr lang="tr-TR" sz="1400" dirty="0">
              <a:effectLst/>
              <a:latin typeface="Arial" panose="020B0604020202020204" pitchFamily="34" charset="0"/>
              <a:ea typeface="Calibri" panose="020F0502020204030204" pitchFamily="34" charset="0"/>
              <a:cs typeface="Arial" panose="020B0604020202020204" pitchFamily="34" charset="0"/>
            </a:endParaRPr>
          </a:p>
          <a:p>
            <a:pPr marL="4046220" indent="449580" algn="ctr">
              <a:lnSpc>
                <a:spcPct val="115000"/>
              </a:lnSpc>
              <a:spcAft>
                <a:spcPts val="1000"/>
              </a:spcAft>
            </a:pPr>
            <a:r>
              <a:rPr lang="tr-TR" sz="1400" b="1" dirty="0">
                <a:effectLst/>
                <a:latin typeface="Arial" panose="020B0604020202020204" pitchFamily="34" charset="0"/>
                <a:ea typeface="Calibri" panose="020F0502020204030204" pitchFamily="34" charset="0"/>
                <a:cs typeface="Arial" panose="020B0604020202020204" pitchFamily="34" charset="0"/>
              </a:rPr>
              <a:t>İşletme Müdürü</a:t>
            </a:r>
            <a:endParaRPr lang="tr-TR"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B1585972-166C-2476-E91F-3999F311D704}"/>
              </a:ext>
            </a:extLst>
          </p:cNvPr>
          <p:cNvSpPr txBox="1"/>
          <p:nvPr/>
        </p:nvSpPr>
        <p:spPr>
          <a:xfrm>
            <a:off x="1960584" y="404609"/>
            <a:ext cx="8684218" cy="646331"/>
          </a:xfrm>
          <a:prstGeom prst="rect">
            <a:avLst/>
          </a:prstGeom>
          <a:noFill/>
        </p:spPr>
        <p:txBody>
          <a:bodyPr wrap="square" rtlCol="0">
            <a:spAutoFit/>
          </a:bodyPr>
          <a:lstStyle/>
          <a:p>
            <a:pPr algn="ctr"/>
            <a:r>
              <a:rPr lang="tr-TR" dirty="0"/>
              <a:t>PERSONELLERİN ÇALIŞMA KOŞULLARI VE KADIN HAKLARI KORUMA POLİTİKASI</a:t>
            </a:r>
          </a:p>
        </p:txBody>
      </p:sp>
      <p:pic>
        <p:nvPicPr>
          <p:cNvPr id="4" name="Resim 3">
            <a:extLst>
              <a:ext uri="{FF2B5EF4-FFF2-40B4-BE49-F238E27FC236}">
                <a16:creationId xmlns:a16="http://schemas.microsoft.com/office/drawing/2014/main" id="{DB545E2C-968B-FC8F-3302-BA259ED39550}"/>
              </a:ext>
            </a:extLst>
          </p:cNvPr>
          <p:cNvPicPr>
            <a:picLocks noChangeAspect="1"/>
          </p:cNvPicPr>
          <p:nvPr/>
        </p:nvPicPr>
        <p:blipFill>
          <a:blip r:embed="rId3"/>
          <a:stretch>
            <a:fillRect/>
          </a:stretch>
        </p:blipFill>
        <p:spPr>
          <a:xfrm>
            <a:off x="2314777" y="966347"/>
            <a:ext cx="6919560" cy="12193"/>
          </a:xfrm>
          <a:prstGeom prst="rect">
            <a:avLst/>
          </a:prstGeom>
        </p:spPr>
      </p:pic>
      <p:pic>
        <p:nvPicPr>
          <p:cNvPr id="6" name="Resim 5">
            <a:extLst>
              <a:ext uri="{FF2B5EF4-FFF2-40B4-BE49-F238E27FC236}">
                <a16:creationId xmlns:a16="http://schemas.microsoft.com/office/drawing/2014/main" id="{2837D3B2-16A8-DFC6-4250-D6BE1190CDE4}"/>
              </a:ext>
            </a:extLst>
          </p:cNvPr>
          <p:cNvPicPr>
            <a:picLocks noChangeAspect="1"/>
          </p:cNvPicPr>
          <p:nvPr/>
        </p:nvPicPr>
        <p:blipFill>
          <a:blip r:embed="rId4"/>
          <a:stretch>
            <a:fillRect/>
          </a:stretch>
        </p:blipFill>
        <p:spPr>
          <a:xfrm>
            <a:off x="79780" y="226936"/>
            <a:ext cx="1716741" cy="54955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2989</TotalTime>
  <Words>3239</Words>
  <Application>Microsoft Office PowerPoint</Application>
  <PresentationFormat>Özel</PresentationFormat>
  <Paragraphs>385</Paragraphs>
  <Slides>55</Slides>
  <Notes>8</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55</vt:i4>
      </vt:variant>
    </vt:vector>
  </HeadingPairs>
  <TitlesOfParts>
    <vt:vector size="61" baseType="lpstr">
      <vt:lpstr>Arial</vt:lpstr>
      <vt:lpstr>Calibri</vt:lpstr>
      <vt:lpstr>Symbol</vt:lpstr>
      <vt:lpstr>Tahoma</vt:lpstr>
      <vt:lpstr>Times New Roman</vt:lpstr>
      <vt:lpstr>Office Theme</vt:lpstr>
      <vt:lpstr>PowerPoint Sunusu</vt:lpstr>
      <vt:lpstr>PowerPoint Sunusu</vt:lpstr>
      <vt:lpstr>PowerPoint Sunusu</vt:lpstr>
      <vt:lpstr>Granada Luxury Red Hotel olarak, Sürdürülebilir Turizmin gerektirdiği sorumluluk ve çalışmaların bilincindeyiz.  Sürdürülebilirlik kapsamında çalışmalarımız 2025 yılı itibariyle ISO 14001:2015 Çevre Yönetim Sistemi ile başlamıştır.  Tesisimiz kapsamında çalışanların hakları başta olmak üzere çevresel, sosyal, kültürel, ekonomik, sağlık, güvenlik, risk ve kriz yönetimi konularına önem veren bir kuruluş olarak ‘’Sürdürülebilir Turizm’’ anlayışını benimsemiş ve bu konudaki uygulamalarımızı ‘’Sürdürülebilirlik Raporu’’ ile kamuoyuna duyurmaktayız.   </vt:lpstr>
      <vt:lpstr>PowerPoint Sunusu</vt:lpstr>
      <vt:lpstr>PowerPoint Sunusu</vt:lpstr>
      <vt:lpstr>SÜRDÜRÜLEBİLİRLİK SİSTEMLERİ POLİTİKASI</vt:lpstr>
      <vt:lpstr>PowerPoint Sunusu</vt:lpstr>
      <vt:lpstr>PowerPoint Sunusu</vt:lpstr>
      <vt:lpstr>PowerPoint Sunusu</vt:lpstr>
      <vt:lpstr>PowerPoint Sunusu</vt:lpstr>
      <vt:lpstr>PowerPoint Sunusu</vt:lpstr>
      <vt:lpstr>PowerPoint Sunusu</vt:lpstr>
      <vt:lpstr>PowerPoint Sunusu</vt:lpstr>
      <vt:lpstr>KALİTE BELGELERİ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redinfo@granada.com.tr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GB_sürdürülebilirraporu</dc:title>
  <dc:creator>Esra YAĞLI</dc:creator>
  <cp:lastModifiedBy>Kübra TEKİN</cp:lastModifiedBy>
  <cp:revision>70</cp:revision>
  <cp:lastPrinted>2023-07-29T05:45:31Z</cp:lastPrinted>
  <dcterms:created xsi:type="dcterms:W3CDTF">2023-07-24T08:28:26Z</dcterms:created>
  <dcterms:modified xsi:type="dcterms:W3CDTF">2026-06-23T11:38:42Z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2022-10-21T00:00:00Z</vt:filetime>
  </property>
  <property fmtid="{D5CDD505-2E9C-101B-9397-08002B2CF9AE}" pid="3" name="Creator">
    <vt:lpwstr>Adobe Illustrator 27.0 (Macintosh)</vt:lpwstr>
  </property>
  <property fmtid="{D5CDD505-2E9C-101B-9397-08002B2CF9AE}" pid="4" name="LastSaved">
    <vt:filetime>2023-07-24T00:00:00Z</vt:filetime>
  </property>
</Properties>
</file>